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55.jpg" ContentType="image/jpeg"/>
  <Override PartName="/ppt/notesSlides/notesSlide43.xml" ContentType="application/vnd.openxmlformats-officedocument.presentationml.notesSlide+xml"/>
  <Override PartName="/ppt/media/image56.jpg" ContentType="image/jpeg"/>
  <Override PartName="/ppt/notesSlides/notesSlide44.xml" ContentType="application/vnd.openxmlformats-officedocument.presentationml.notesSlide+xml"/>
  <Override PartName="/ppt/media/image57.jpg" ContentType="image/jpeg"/>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59.jpg" ContentType="image/jpeg"/>
  <Override PartName="/ppt/notesSlides/notesSlide47.xml" ContentType="application/vnd.openxmlformats-officedocument.presentationml.notesSlide+xml"/>
  <Override PartName="/ppt/media/image60.jp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61.jpg" ContentType="image/jpeg"/>
  <Override PartName="/ppt/media/image62.jpg" ContentType="image/jpeg"/>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63.jpg" ContentType="image/jpeg"/>
  <Override PartName="/ppt/notesSlides/notesSlide54.xml" ContentType="application/vnd.openxmlformats-officedocument.presentationml.notesSlide+xml"/>
  <Override PartName="/ppt/media/image64.jpg" ContentType="image/jpeg"/>
  <Override PartName="/ppt/notesSlides/notesSlide55.xml" ContentType="application/vnd.openxmlformats-officedocument.presentationml.notesSlide+xml"/>
  <Override PartName="/ppt/media/image65.jpg" ContentType="image/jpeg"/>
  <Override PartName="/ppt/media/image66.jpg" ContentType="image/jpeg"/>
  <Override PartName="/ppt/notesSlides/notesSlide56.xml" ContentType="application/vnd.openxmlformats-officedocument.presentationml.notesSlide+xml"/>
  <Override PartName="/ppt/media/image67.jpg" ContentType="image/jpeg"/>
  <Override PartName="/ppt/notesSlides/notesSlide57.xml" ContentType="application/vnd.openxmlformats-officedocument.presentationml.notesSlide+xml"/>
  <Override PartName="/ppt/media/image68.jpg" ContentType="image/jpeg"/>
  <Override PartName="/ppt/notesSlides/notesSlide58.xml" ContentType="application/vnd.openxmlformats-officedocument.presentationml.notesSlide+xml"/>
  <Override PartName="/ppt/media/image69.jpg" ContentType="image/jpeg"/>
  <Override PartName="/ppt/notesSlides/notesSlide59.xml" ContentType="application/vnd.openxmlformats-officedocument.presentationml.notesSlide+xml"/>
  <Override PartName="/ppt/media/image70.jpg" ContentType="image/jpeg"/>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72.jpg" ContentType="image/jpeg"/>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5" r:id="rId1"/>
    <p:sldMasterId id="2147483844" r:id="rId2"/>
    <p:sldMasterId id="2147483970" r:id="rId3"/>
    <p:sldMasterId id="2147484030" r:id="rId4"/>
  </p:sldMasterIdLst>
  <p:notesMasterIdLst>
    <p:notesMasterId r:id="rId74"/>
  </p:notesMasterIdLst>
  <p:sldIdLst>
    <p:sldId id="1510" r:id="rId5"/>
    <p:sldId id="1577" r:id="rId6"/>
    <p:sldId id="1531" r:id="rId7"/>
    <p:sldId id="257" r:id="rId8"/>
    <p:sldId id="259" r:id="rId9"/>
    <p:sldId id="260" r:id="rId10"/>
    <p:sldId id="261" r:id="rId11"/>
    <p:sldId id="262" r:id="rId12"/>
    <p:sldId id="263" r:id="rId13"/>
    <p:sldId id="264" r:id="rId14"/>
    <p:sldId id="265" r:id="rId15"/>
    <p:sldId id="267" r:id="rId16"/>
    <p:sldId id="268" r:id="rId17"/>
    <p:sldId id="270" r:id="rId18"/>
    <p:sldId id="272" r:id="rId19"/>
    <p:sldId id="276" r:id="rId20"/>
    <p:sldId id="277" r:id="rId21"/>
    <p:sldId id="278" r:id="rId22"/>
    <p:sldId id="279" r:id="rId23"/>
    <p:sldId id="280" r:id="rId24"/>
    <p:sldId id="281" r:id="rId25"/>
    <p:sldId id="283" r:id="rId26"/>
    <p:sldId id="284" r:id="rId27"/>
    <p:sldId id="285" r:id="rId28"/>
    <p:sldId id="286" r:id="rId29"/>
    <p:sldId id="287" r:id="rId30"/>
    <p:sldId id="288" r:id="rId31"/>
    <p:sldId id="290" r:id="rId32"/>
    <p:sldId id="292" r:id="rId33"/>
    <p:sldId id="293" r:id="rId34"/>
    <p:sldId id="295" r:id="rId35"/>
    <p:sldId id="296" r:id="rId36"/>
    <p:sldId id="299" r:id="rId37"/>
    <p:sldId id="301" r:id="rId38"/>
    <p:sldId id="302" r:id="rId39"/>
    <p:sldId id="304" r:id="rId40"/>
    <p:sldId id="305" r:id="rId41"/>
    <p:sldId id="306" r:id="rId42"/>
    <p:sldId id="1572" r:id="rId43"/>
    <p:sldId id="1579" r:id="rId44"/>
    <p:sldId id="1578" r:id="rId45"/>
    <p:sldId id="1541" r:id="rId46"/>
    <p:sldId id="1540" r:id="rId47"/>
    <p:sldId id="1549" r:id="rId48"/>
    <p:sldId id="1539" r:id="rId49"/>
    <p:sldId id="1471" r:id="rId50"/>
    <p:sldId id="1472" r:id="rId51"/>
    <p:sldId id="1575" r:id="rId52"/>
    <p:sldId id="1580" r:id="rId53"/>
    <p:sldId id="1534" r:id="rId54"/>
    <p:sldId id="1535" r:id="rId55"/>
    <p:sldId id="1550" r:id="rId56"/>
    <p:sldId id="1569" r:id="rId57"/>
    <p:sldId id="1546" r:id="rId58"/>
    <p:sldId id="1548" r:id="rId59"/>
    <p:sldId id="1547" r:id="rId60"/>
    <p:sldId id="1560" r:id="rId61"/>
    <p:sldId id="1561" r:id="rId62"/>
    <p:sldId id="1563" r:id="rId63"/>
    <p:sldId id="1564" r:id="rId64"/>
    <p:sldId id="1566" r:id="rId65"/>
    <p:sldId id="1567" r:id="rId66"/>
    <p:sldId id="1568" r:id="rId67"/>
    <p:sldId id="256" r:id="rId68"/>
    <p:sldId id="307" r:id="rId69"/>
    <p:sldId id="308" r:id="rId70"/>
    <p:sldId id="309" r:id="rId71"/>
    <p:sldId id="1558" r:id="rId72"/>
    <p:sldId id="1576" r:id="rId73"/>
  </p:sldIdLst>
  <p:sldSz cx="16256000" cy="9144000"/>
  <p:notesSz cx="9236075" cy="7010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3D3D3"/>
    <a:srgbClr val="9DA9A9"/>
    <a:srgbClr val="1E73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6" autoAdjust="0"/>
    <p:restoredTop sz="86364" autoAdjust="0"/>
  </p:normalViewPr>
  <p:slideViewPr>
    <p:cSldViewPr snapToGrid="0">
      <p:cViewPr varScale="1">
        <p:scale>
          <a:sx n="62" d="100"/>
          <a:sy n="62" d="100"/>
        </p:scale>
        <p:origin x="90" y="282"/>
      </p:cViewPr>
      <p:guideLst>
        <p:guide orient="horz" pos="2880"/>
        <p:guide pos="5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7580"/>
    </p:cViewPr>
  </p:sorterViewPr>
  <p:notesViewPr>
    <p:cSldViewPr snapToGrid="0">
      <p:cViewPr varScale="1">
        <p:scale>
          <a:sx n="104" d="100"/>
          <a:sy n="104" d="100"/>
        </p:scale>
        <p:origin x="199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2281238" y="525463"/>
            <a:ext cx="4673600" cy="2628900"/>
          </a:xfrm>
          <a:prstGeom prst="rect">
            <a:avLst/>
          </a:prstGeom>
        </p:spPr>
        <p:txBody>
          <a:bodyPr lIns="92830" tIns="46415" rIns="92830" bIns="46415"/>
          <a:lstStyle/>
          <a:p>
            <a:endParaRPr/>
          </a:p>
        </p:txBody>
      </p:sp>
      <p:sp>
        <p:nvSpPr>
          <p:cNvPr id="205" name="Shape 205"/>
          <p:cNvSpPr>
            <a:spLocks noGrp="1"/>
          </p:cNvSpPr>
          <p:nvPr>
            <p:ph type="body" sz="quarter" idx="1"/>
          </p:nvPr>
        </p:nvSpPr>
        <p:spPr>
          <a:xfrm>
            <a:off x="1231477" y="3329940"/>
            <a:ext cx="6773122" cy="3154680"/>
          </a:xfrm>
          <a:prstGeom prst="rect">
            <a:avLst/>
          </a:prstGeom>
        </p:spPr>
        <p:txBody>
          <a:bodyPr lIns="92830" tIns="46415" rIns="92830" bIns="46415"/>
          <a:lstStyle/>
          <a:p>
            <a:endParaRPr/>
          </a:p>
        </p:txBody>
      </p:sp>
    </p:spTree>
    <p:extLst>
      <p:ext uri="{BB962C8B-B14F-4D97-AF65-F5344CB8AC3E}">
        <p14:creationId xmlns:p14="http://schemas.microsoft.com/office/powerpoint/2010/main" val="746749605"/>
      </p:ext>
    </p:extLst>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2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endParaRPr dirty="0"/>
          </a:p>
          <a:p>
            <a:endParaRPr dirty="0"/>
          </a:p>
          <a:p>
            <a:pPr>
              <a:spcBef>
                <a:spcPts val="1000"/>
              </a:spcBef>
            </a:pPr>
            <a:r>
              <a:rPr dirty="0"/>
              <a:t>TALKING POINTS:</a:t>
            </a:r>
          </a:p>
          <a:p>
            <a:pPr marL="222250" indent="-222250">
              <a:spcBef>
                <a:spcPts val="1000"/>
              </a:spcBef>
              <a:buSzPct val="75000"/>
              <a:buChar char="•"/>
            </a:pPr>
            <a:r>
              <a:rPr dirty="0"/>
              <a:t>On a global basis, more than 90 percent of all the extra heat energy trapped by our atmosphere is going into the oceans. </a:t>
            </a:r>
          </a:p>
          <a:p>
            <a:pPr marL="222250" indent="-222250">
              <a:spcBef>
                <a:spcPts val="1000"/>
              </a:spcBef>
              <a:buSzPct val="75000"/>
              <a:buChar char="•"/>
            </a:pPr>
            <a:r>
              <a:rPr dirty="0"/>
              <a:t>This heat makes ocean-based storms like hurricanes, typhoons, and cyclones stronger and more destructive.</a:t>
            </a:r>
          </a:p>
          <a:p>
            <a:pPr marL="222250" indent="-222250">
              <a:spcBef>
                <a:spcPts val="1000"/>
              </a:spcBef>
              <a:buSzPct val="75000"/>
              <a:buChar char="•"/>
            </a:pPr>
            <a:r>
              <a:rPr dirty="0"/>
              <a:t>Half of the increase in global ocean heat content has occurred in </a:t>
            </a:r>
            <a:r>
              <a:rPr lang="en-US" dirty="0"/>
              <a:t>less than 20 years.</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endParaRPr dirty="0"/>
          </a:p>
          <a:p>
            <a:endParaRPr dirty="0"/>
          </a:p>
          <a:p>
            <a:pPr>
              <a:spcBef>
                <a:spcPts val="1000"/>
              </a:spcBef>
            </a:pPr>
            <a:r>
              <a:rPr dirty="0"/>
              <a:t>TALKING POINTS:</a:t>
            </a:r>
          </a:p>
          <a:p>
            <a:pPr marL="222250" indent="-222250">
              <a:spcBef>
                <a:spcPts val="1000"/>
              </a:spcBef>
              <a:buSzPct val="75000"/>
              <a:buChar char="•"/>
            </a:pPr>
            <a:r>
              <a:rPr dirty="0"/>
              <a:t>Hurricane Florence produced record-breaking rainfall across portions of North and South Carolina when it made landfall on the morning of September 14, 2018 near Wrightsville Beach, North Carolina.</a:t>
            </a:r>
          </a:p>
          <a:p>
            <a:pPr>
              <a:spcBef>
                <a:spcPts val="1000"/>
              </a:spcBef>
            </a:pPr>
            <a:endParaRPr dirty="0"/>
          </a:p>
          <a:p>
            <a:pPr>
              <a:spcBef>
                <a:spcPts val="1000"/>
              </a:spcBef>
            </a:pPr>
            <a:r>
              <a:rPr dirty="0"/>
              <a:t>PHOTO: A satellite image of Hurricane Florence over the coast of the Carolinas on September 14, 2018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381000" y="685800"/>
            <a:ext cx="6096000" cy="3429000"/>
          </a:xfrm>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Extreme precipitation events have produced more rain and become more common since the 1950s in many regions around the world, including much of the US.</a:t>
            </a:r>
          </a:p>
          <a:p>
            <a:pPr>
              <a:spcBef>
                <a:spcPts val="1000"/>
              </a:spcBef>
            </a:pPr>
            <a:endParaRPr dirty="0"/>
          </a:p>
          <a:p>
            <a:pPr>
              <a:spcBef>
                <a:spcPts val="1000"/>
              </a:spcBef>
            </a:pPr>
            <a:r>
              <a:rPr dirty="0"/>
              <a:t>PHOTO: A supercell storm with a column of rain at its center, near Glasgow, Montana, July 28, 2010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Sometimes people wonder how global warming can be blamed for causing more precipitation and flooding, and at the same time, more drought.</a:t>
            </a:r>
          </a:p>
          <a:p>
            <a:pPr marL="222250" indent="-222250">
              <a:spcBef>
                <a:spcPts val="1000"/>
              </a:spcBef>
              <a:buSzPct val="75000"/>
              <a:buChar char="•"/>
            </a:pPr>
            <a:r>
              <a:t>The extra heat trapped by rising levels of greenhouse gases actually leads to both. And as the climate changes, precipitation patterns also change, leaving some places with less rainfall than before.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The number of climate-related extreme weather events has been going up worldwide, according to the insurance industry.</a:t>
            </a:r>
          </a:p>
          <a:p>
            <a:pPr marL="222250" indent="-222250">
              <a:spcBef>
                <a:spcPts val="1000"/>
              </a:spcBef>
              <a:buSzPct val="75000"/>
              <a:buChar char="•"/>
            </a:pPr>
            <a:r>
              <a:rPr lang="en-US" dirty="0"/>
              <a:t>The last two years rank among the top 10 most expensive for overall disaster losses, with over USD $160 billion in losses in 2018 and $140 billion in 2019.</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The first photo is of a glacier in southwest Greenland was shot in the Summer of 1935 and shows glacier ice covering the fjord walls.</a:t>
            </a:r>
          </a:p>
          <a:p>
            <a:pPr marL="222250" indent="-222250">
              <a:spcBef>
                <a:spcPts val="1000"/>
              </a:spcBef>
              <a:buSzPct val="75000"/>
              <a:buChar char="•"/>
            </a:pPr>
            <a:r>
              <a:t>The second photo is the same glacier, which had almost completely melted by 2013, not even a century later, due to rising temperatures. </a:t>
            </a:r>
          </a:p>
          <a:p>
            <a:pPr marL="222250" indent="-222250">
              <a:spcBef>
                <a:spcPts val="1000"/>
              </a:spcBef>
              <a:buSzPct val="75000"/>
              <a:buChar char="•"/>
            </a:pPr>
            <a:r>
              <a:t>NASA has precisely measured the decline in the mass of ice in both Greenland and Antarctica. </a:t>
            </a:r>
          </a:p>
          <a:p>
            <a:pPr marL="222250" indent="-222250">
              <a:spcBef>
                <a:spcPts val="1000"/>
              </a:spcBef>
              <a:buSzPct val="75000"/>
              <a:buChar char="•"/>
            </a:pPr>
            <a:r>
              <a:t>All this extra melting is raising sea levels worldwide.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This flooding occurred in Miami Beach, Florida, on a sunny day with no rain. </a:t>
            </a:r>
          </a:p>
          <a:p>
            <a:pPr marL="222250" indent="-222250">
              <a:spcBef>
                <a:spcPts val="1000"/>
              </a:spcBef>
              <a:buSzPct val="75000"/>
              <a:buChar char="•"/>
            </a:pPr>
            <a:r>
              <a:t>High tides now regularly flood the streets of Miami Beach, as well as several other coastal cities around the world.</a:t>
            </a:r>
          </a:p>
          <a:p>
            <a:pPr marL="222250" indent="-222250">
              <a:spcBef>
                <a:spcPts val="1000"/>
              </a:spcBef>
              <a:buSzPct val="75000"/>
              <a:buChar char="•"/>
            </a:pPr>
            <a:r>
              <a:t>This situation will only get worse as sea levels continue to rise.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Miami is the number one city at risk in terms of assets at risk – along with Guangzhou, China, New York/Newark, and others.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Looking at cities at risk by population, we see that many huge cities in developing countries are very much in danger.</a:t>
            </a:r>
          </a:p>
          <a:p>
            <a:pPr marL="222250" indent="-222250">
              <a:spcBef>
                <a:spcPts val="1000"/>
              </a:spcBef>
              <a:buSzPct val="75000"/>
              <a:buChar char="•"/>
            </a:pPr>
            <a:r>
              <a:t>If parts of these cities become uninhabitable, where will the people who live there go?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The Department of Defense in the United States has long warned about refugee crises connected to the climate crisis, as well as pandemic diseases, water shortages, and food shortages.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This is the first picture of the earth fully illuminated that any of us ever saw. It was taken on the last of the Apollo missions and it changed the way that humanity thought about our common home.</a:t>
            </a:r>
          </a:p>
          <a:p>
            <a:pPr marL="222250" indent="-222250">
              <a:spcBef>
                <a:spcPts val="1000"/>
              </a:spcBef>
              <a:buSzPct val="75000"/>
              <a:buChar char="•"/>
            </a:pPr>
            <a:r>
              <a:rPr dirty="0"/>
              <a:t>It reminds us that we are all connected and that our actions have an impact on our planet.</a:t>
            </a:r>
          </a:p>
          <a:p>
            <a:pPr>
              <a:spcBef>
                <a:spcPts val="1000"/>
              </a:spcBef>
            </a:pPr>
            <a:endParaRPr dirty="0"/>
          </a:p>
          <a:p>
            <a:pPr>
              <a:spcBef>
                <a:spcPts val="1000"/>
              </a:spcBef>
            </a:pPr>
            <a:r>
              <a:rPr dirty="0"/>
              <a:t>PHOTO: “Blue Marble” photo of Earth from NASA’</a:t>
            </a:r>
            <a:r>
              <a:rPr lang="en-US" dirty="0"/>
              <a:t>s</a:t>
            </a:r>
            <a:r>
              <a:rPr dirty="0"/>
              <a:t> Apollo 17 mission, taken as the crew was traveling toward the moon, December 7, 1972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Infectious diseases, heat stress, air pollution, and waterborne diseases are all influenced by a changing climate – and not in our favor.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Warmer temperatures have an impact on the spread of tropical diseases. Modern transportation and air travel play a part, but the potential range for many diseases expands as regions farther and farther poleward get warmer. </a:t>
            </a:r>
          </a:p>
          <a:p>
            <a:pPr marL="222250" indent="-222250">
              <a:spcBef>
                <a:spcPts val="1000"/>
              </a:spcBef>
              <a:buSzPct val="75000"/>
              <a:buChar char="•"/>
            </a:pPr>
            <a:r>
              <a:t>This means there are more and more places where a disease like Zika can take root.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The main mosquito that spreads Zika (and dengue and yellow fever) is now covering a wider range in a warmer, wetter world. </a:t>
            </a:r>
          </a:p>
          <a:p>
            <a:pPr marL="222250" indent="-222250">
              <a:spcBef>
                <a:spcPts val="1000"/>
              </a:spcBef>
              <a:buSzPct val="75000"/>
              <a:buChar char="•"/>
            </a:pPr>
            <a:r>
              <a:rPr dirty="0"/>
              <a:t>In warmer temperatures, the virus incubates faster and mosquitos breed more and are able to transmit the disease longer. </a:t>
            </a:r>
          </a:p>
          <a:p>
            <a:pPr marL="222250" indent="-222250">
              <a:spcBef>
                <a:spcPts val="1000"/>
              </a:spcBef>
              <a:buSzPct val="75000"/>
              <a:buChar char="•"/>
            </a:pPr>
            <a:r>
              <a:rPr dirty="0"/>
              <a:t>The health impacts of the climate crisis are often overlooked, but will affect millions of people.</a:t>
            </a:r>
          </a:p>
          <a:p>
            <a:pPr>
              <a:spcBef>
                <a:spcPts val="1000"/>
              </a:spcBef>
            </a:pPr>
            <a:endParaRPr dirty="0"/>
          </a:p>
          <a:p>
            <a:pPr>
              <a:spcBef>
                <a:spcPts val="1000"/>
              </a:spcBef>
            </a:pPr>
            <a:r>
              <a:rPr dirty="0"/>
              <a:t>PHOTO: An </a:t>
            </a:r>
            <a:r>
              <a:rPr i="1" dirty="0"/>
              <a:t>Aedes aegypti </a:t>
            </a:r>
            <a:r>
              <a:rPr dirty="0"/>
              <a:t>mosquito feeding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Climate change, along with other factors such as ecosystem loss, is contributing to the worst extinction event since the extinction of the dinosaurs 65 million years ago.</a:t>
            </a:r>
          </a:p>
          <a:p>
            <a:pPr>
              <a:spcBef>
                <a:spcPts val="1000"/>
              </a:spcBef>
            </a:pPr>
            <a:endParaRPr dirty="0"/>
          </a:p>
          <a:p>
            <a:pPr>
              <a:spcBef>
                <a:spcPts val="1000"/>
              </a:spcBef>
            </a:pPr>
            <a:r>
              <a:rPr dirty="0"/>
              <a:t>PHOTO: Endangered golden poison frog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All of these threats – including many we haven’t even covered here, and the fact that the World Economic Forum says climate change is the number one threat to the global economy – help to answer the question: </a:t>
            </a:r>
            <a:r>
              <a:rPr lang="en-US" dirty="0"/>
              <a:t>M</a:t>
            </a:r>
            <a:r>
              <a:rPr dirty="0"/>
              <a:t>ust we change?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381000" y="685800"/>
            <a:ext cx="6096000" cy="3429000"/>
          </a:xfrm>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So</a:t>
            </a:r>
            <a:r>
              <a:rPr lang="en-US" dirty="0"/>
              <a:t>,</a:t>
            </a:r>
            <a:r>
              <a:rPr dirty="0"/>
              <a:t> do we have to change? Yes, we do!</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We’ve got the solutions available to us now.</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lang="en-US" dirty="0"/>
              <a:t>The growth in wind energy being built around the world is an exponential curve.</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Wind energy could supply 40 times more electricity than the entire world currently uses.</a:t>
            </a:r>
          </a:p>
          <a:p>
            <a:pPr>
              <a:spcBef>
                <a:spcPts val="1000"/>
              </a:spcBef>
            </a:pPr>
            <a:endParaRPr dirty="0"/>
          </a:p>
          <a:p>
            <a:pPr>
              <a:spcBef>
                <a:spcPts val="1000"/>
              </a:spcBef>
            </a:pPr>
            <a:r>
              <a:rPr dirty="0"/>
              <a:t>Photo: A wind farm on a summer day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Even more dramatically than with wind, we see an exponential curve in the amount of solar energy installed around the world.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 </a:t>
            </a:r>
          </a:p>
          <a:p>
            <a:pPr marL="222250" indent="-222250">
              <a:spcBef>
                <a:spcPts val="1000"/>
              </a:spcBef>
              <a:buSzPct val="75000"/>
              <a:buChar char="•"/>
            </a:pPr>
            <a:r>
              <a:t>The sky is not a vast and limitless expanse the way it appears to us as we stand on the ground and look up. </a:t>
            </a:r>
          </a:p>
          <a:p>
            <a:pPr marL="222250" indent="-222250">
              <a:spcBef>
                <a:spcPts val="1000"/>
              </a:spcBef>
              <a:buSzPct val="75000"/>
              <a:buChar char="•"/>
            </a:pPr>
            <a:r>
              <a:t>In reality, there is just a thin shell of atmosphere surrounding the planet.</a:t>
            </a:r>
          </a:p>
          <a:p>
            <a:pPr>
              <a:spcBef>
                <a:spcPts val="1000"/>
              </a:spcBef>
            </a:pPr>
            <a:endParaRPr/>
          </a:p>
          <a:p>
            <a:pPr>
              <a:spcBef>
                <a:spcPts val="1000"/>
              </a:spcBef>
            </a:pPr>
            <a:r>
              <a:t>PHOTO: The sun shining over Earth’s horizon through the two lowermost layers of the atmosphere: the troposphere and the stratosphere. Photo taken from the International Space Station.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Just as we have seen with other technologies, such as computer chips and cell phones, solar costs have fallen dramatically. In some regions, solar energy is less than half the cost of electricity from burning coal.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Every hour the Earth gets as much energy from the sun as we need to run the entire global economy for a year. </a:t>
            </a:r>
          </a:p>
          <a:p>
            <a:pPr marL="222250" indent="-222250">
              <a:spcBef>
                <a:spcPts val="1000"/>
              </a:spcBef>
              <a:buSzPct val="75000"/>
              <a:buChar char="•"/>
            </a:pPr>
            <a:r>
              <a:t>If we can increase the fraction of this energy that we harvest and use, we can make a lot of progress towards solving the climate crisis and helping local economies at the same time.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Within the next eight years, highly efficient LED lights are predicted to virtually take over the market.</a:t>
            </a:r>
          </a:p>
          <a:p>
            <a:pPr marL="222250" indent="-222250">
              <a:spcBef>
                <a:spcPts val="1000"/>
              </a:spcBef>
              <a:buSzPct val="75000"/>
              <a:buChar char="•"/>
            </a:pPr>
            <a:r>
              <a:t>Energy-efficient technologies like LEDs save people money and help to reduce emissions by cutting down on the amount of electricity we use.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All these automobile manufacturers are now offering or preparing to offer electric vehicles. </a:t>
            </a:r>
          </a:p>
          <a:p>
            <a:pPr marL="222250" indent="-222250">
              <a:spcBef>
                <a:spcPts val="1000"/>
              </a:spcBef>
              <a:buSzPct val="75000"/>
              <a:buChar char="•"/>
            </a:pPr>
            <a:r>
              <a:t>This is another part of the sustainability revolution.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What about that final question: </a:t>
            </a:r>
            <a:r>
              <a:rPr lang="en-US" dirty="0"/>
              <a:t>W</a:t>
            </a:r>
            <a:r>
              <a:rPr dirty="0"/>
              <a:t>ill we change? </a:t>
            </a:r>
          </a:p>
          <a:p>
            <a:pPr marL="222250" indent="-222250">
              <a:spcBef>
                <a:spcPts val="1000"/>
              </a:spcBef>
              <a:buSzPct val="75000"/>
              <a:buChar char="•"/>
            </a:pPr>
            <a:r>
              <a:rPr dirty="0"/>
              <a:t>Here, too, there’s exciting news.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381000" y="685800"/>
            <a:ext cx="6096000" cy="3429000"/>
          </a:xfrm>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In December of 2015, at the Paris climate negotiations, every nation in the world agreed to phase down greenhouse gas pollution to net zero emissions as early in the second half of this century as possible.</a:t>
            </a:r>
          </a:p>
          <a:p>
            <a:pPr marL="222250" indent="-222250">
              <a:spcBef>
                <a:spcPts val="1000"/>
              </a:spcBef>
              <a:buClr>
                <a:srgbClr val="FFFFFF"/>
              </a:buClr>
              <a:buSzPct val="75000"/>
              <a:buChar char="•"/>
            </a:pPr>
            <a:r>
              <a:t>Climate action isn’t just about what countries do. We all have to take the lead on climate. We’re seeing corporations, states and provinces, and cities commit to reducing emissions.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We’re seeing marches and demonstrations and demands at the ballot box for the changes necessary to solve this crisis.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98562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5500" rtl="0" fontAlgn="auto" latinLnBrk="0" hangingPunct="0">
              <a:lnSpc>
                <a:spcPct val="100000"/>
              </a:lnSpc>
              <a:spcBef>
                <a:spcPts val="0"/>
              </a:spcBef>
              <a:spcAft>
                <a:spcPts val="0"/>
              </a:spcAft>
              <a:buClrTx/>
              <a:buSzTx/>
              <a:buFontTx/>
              <a:buNone/>
              <a:tabLst/>
            </a:pPr>
            <a:r>
              <a:rPr lang="en-US" sz="1400" b="0" u="sng" cap="all" dirty="0">
                <a:solidFill>
                  <a:schemeClr val="bg2"/>
                </a:solidFill>
                <a:sym typeface="Helvetica"/>
              </a:rPr>
              <a:t>6 minute 30 second CLIMATE Projections for </a:t>
            </a:r>
            <a:r>
              <a:rPr lang="en-US" sz="1400" b="0" u="sng" cap="all" dirty="0">
                <a:solidFill>
                  <a:schemeClr val="bg2">
                    <a:lumMod val="50000"/>
                  </a:schemeClr>
                </a:solidFill>
                <a:sym typeface="Helvetica"/>
              </a:rPr>
              <a:t>NJ are not linked to this PPTX file</a:t>
            </a:r>
          </a:p>
          <a:p>
            <a:pPr algn="l" defTabSz="825500"/>
            <a:r>
              <a:rPr lang="en-US" sz="1400" dirty="0">
                <a:solidFill>
                  <a:schemeClr val="bg2"/>
                </a:solidFill>
              </a:rPr>
              <a:t>Instead, view at https://youtu.be/PweLswg58i8</a:t>
            </a:r>
          </a:p>
          <a:p>
            <a:pPr algn="l" defTabSz="825500"/>
            <a:endParaRPr lang="en-US" sz="1400" dirty="0">
              <a:solidFill>
                <a:schemeClr val="bg2"/>
              </a:solidFill>
            </a:endParaRPr>
          </a:p>
          <a:p>
            <a:pPr algn="l" defTabSz="825500"/>
            <a:r>
              <a:rPr lang="en-US" sz="1400" dirty="0">
                <a:solidFill>
                  <a:schemeClr val="bg2"/>
                </a:solidFill>
              </a:rPr>
              <a:t>(To reduce file size, this video is removed from this PowerPoint </a:t>
            </a:r>
            <a:r>
              <a:rPr lang="en-US" sz="1400" dirty="0" err="1">
                <a:solidFill>
                  <a:schemeClr val="bg2"/>
                </a:solidFill>
              </a:rPr>
              <a:t>flide</a:t>
            </a:r>
            <a:r>
              <a:rPr lang="en-US" sz="1400" dirty="0">
                <a:solidFill>
                  <a:schemeClr val="bg2"/>
                </a:solidFill>
              </a:rPr>
              <a:t>)</a:t>
            </a:r>
          </a:p>
          <a:p>
            <a:endParaRPr lang="en-US" dirty="0"/>
          </a:p>
        </p:txBody>
      </p:sp>
    </p:spTree>
    <p:extLst>
      <p:ext uri="{BB962C8B-B14F-4D97-AF65-F5344CB8AC3E}">
        <p14:creationId xmlns:p14="http://schemas.microsoft.com/office/powerpoint/2010/main" val="3033961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533400"/>
            <a:ext cx="4752975" cy="2673350"/>
          </a:xfrm>
        </p:spPr>
      </p:sp>
      <p:sp>
        <p:nvSpPr>
          <p:cNvPr id="3" name="Notes Placeholder 2"/>
          <p:cNvSpPr>
            <a:spLocks noGrp="1"/>
          </p:cNvSpPr>
          <p:nvPr>
            <p:ph type="body" idx="1"/>
          </p:nvPr>
        </p:nvSpPr>
        <p:spPr/>
        <p:txBody>
          <a:bodyPr/>
          <a:lstStyle/>
          <a:p>
            <a:r>
              <a:rPr lang="en-US" sz="1200" dirty="0"/>
              <a:t>Gov Murphy Executive Order #28 on 5/23/2018: 50% renewable electricity by 2030 and 100% Clean Energy by 2050 – </a:t>
            </a:r>
          </a:p>
          <a:p>
            <a:r>
              <a:rPr lang="en-US" sz="1200" dirty="0"/>
              <a:t>	rollout is being nailed down by 2019 Energy Master Plan, to be final by end of year.</a:t>
            </a:r>
          </a:p>
          <a:p>
            <a:endParaRPr lang="en-US" sz="1200" dirty="0"/>
          </a:p>
          <a:p>
            <a:r>
              <a:rPr lang="en-US" sz="1200" dirty="0"/>
              <a:t>We will have 3500 MW of Offshore Wind, new solar programs,  Energy Storage AND</a:t>
            </a:r>
          </a:p>
          <a:p>
            <a:r>
              <a:rPr lang="en-US" sz="1200" dirty="0"/>
              <a:t>CLICK</a:t>
            </a:r>
          </a:p>
          <a:p>
            <a:r>
              <a:rPr lang="en-US" sz="1200" dirty="0"/>
              <a:t>RGGI provides carbon trading across east cost states.  NJ is officially back in RGGI as of Jun 2019 and stands to benefit financially from credits that could be used for additional renewable projects.</a:t>
            </a:r>
          </a:p>
          <a:p>
            <a:endParaRPr lang="en-US" sz="1200" dirty="0"/>
          </a:p>
          <a:p>
            <a:r>
              <a:rPr lang="en-US" sz="1200" dirty="0"/>
              <a:t>BAN OFFSHORE DRILLING  : we cant actually control drilling in Federal Waters (beyond 3 miles or so). BUT WE CAN and ARE PROHIBITING any use of land-based facilities – no ships, pipelines, etc.</a:t>
            </a:r>
          </a:p>
          <a:p>
            <a:endParaRPr lang="en-US" sz="1200" dirty="0"/>
          </a:p>
          <a:p>
            <a:r>
              <a:rPr lang="en-US" sz="1200" dirty="0"/>
              <a:t>12/18/2018 NJ joined with 9 other regional and mid-</a:t>
            </a:r>
            <a:r>
              <a:rPr lang="en-US" sz="1200" dirty="0" err="1"/>
              <a:t>atlantic</a:t>
            </a:r>
            <a:r>
              <a:rPr lang="en-US" sz="1200" dirty="0"/>
              <a:t> states in the “Transportation and Climate Initiative” (TCI) to within 1 year, define a low-carbon transportation policy</a:t>
            </a:r>
          </a:p>
        </p:txBody>
      </p:sp>
    </p:spTree>
    <p:extLst>
      <p:ext uri="{BB962C8B-B14F-4D97-AF65-F5344CB8AC3E}">
        <p14:creationId xmlns:p14="http://schemas.microsoft.com/office/powerpoint/2010/main" val="18777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 </a:t>
            </a:r>
          </a:p>
          <a:p>
            <a:pPr marL="222250" indent="-222250">
              <a:spcBef>
                <a:spcPts val="1000"/>
              </a:spcBef>
              <a:buSzPct val="75000"/>
              <a:buChar char="•"/>
            </a:pPr>
            <a:r>
              <a:rPr dirty="0"/>
              <a:t>We are putting 1</a:t>
            </a:r>
            <a:r>
              <a:rPr lang="en-US" dirty="0"/>
              <a:t>5</a:t>
            </a:r>
            <a:r>
              <a:rPr dirty="0"/>
              <a:t>2 million tons of manmade global warming pollution into the atmosphere every single day. </a:t>
            </a:r>
          </a:p>
          <a:p>
            <a:pPr marL="222250" indent="-222250">
              <a:spcBef>
                <a:spcPts val="1000"/>
              </a:spcBef>
              <a:buSzPct val="75000"/>
              <a:buChar char="•"/>
            </a:pPr>
            <a:r>
              <a:rPr dirty="0"/>
              <a:t>That pollution — especially carbon dioxide (CO2)</a:t>
            </a:r>
            <a:r>
              <a:rPr lang="en-US" dirty="0"/>
              <a:t> — </a:t>
            </a:r>
            <a:r>
              <a:rPr dirty="0"/>
              <a:t>is building up and it’s trapping heat.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3325" y="552450"/>
            <a:ext cx="4905375" cy="2759075"/>
          </a:xfrm>
        </p:spPr>
      </p:sp>
      <p:sp>
        <p:nvSpPr>
          <p:cNvPr id="3" name="Notes Placeholder 2"/>
          <p:cNvSpPr>
            <a:spLocks noGrp="1"/>
          </p:cNvSpPr>
          <p:nvPr>
            <p:ph type="body" idx="1"/>
          </p:nvPr>
        </p:nvSpPr>
        <p:spPr/>
        <p:txBody>
          <a:bodyPr/>
          <a:lstStyle/>
          <a:p>
            <a:r>
              <a:rPr lang="en-US" sz="1200" dirty="0"/>
              <a:t>NJ rejoins RGGI on 1/1/2020, to reap the </a:t>
            </a:r>
            <a:r>
              <a:rPr lang="en-US" sz="1200" dirty="0" err="1"/>
              <a:t>beneifts</a:t>
            </a:r>
            <a:r>
              <a:rPr lang="en-US" sz="1200" dirty="0"/>
              <a:t>:</a:t>
            </a:r>
          </a:p>
          <a:p>
            <a:r>
              <a:rPr lang="en-US" sz="1200" dirty="0"/>
              <a:t>READ</a:t>
            </a:r>
          </a:p>
          <a:p>
            <a:endParaRPr lang="en-US" sz="1200" dirty="0"/>
          </a:p>
          <a:p>
            <a:r>
              <a:rPr lang="en-US" sz="1200" dirty="0"/>
              <a:t>https://insideclimatenews.org/news/03102019/pennsylvania-rggi-coal-gas-power-plant-emissions-carbon-cap-trade-regulation</a:t>
            </a:r>
          </a:p>
          <a:p>
            <a:r>
              <a:rPr lang="en-US" sz="1400" b="1" dirty="0"/>
              <a:t>PA is a big deal: the nation’s #2 </a:t>
            </a:r>
            <a:r>
              <a:rPr lang="en-US" sz="1400" b="1" dirty="0" err="1"/>
              <a:t>nat</a:t>
            </a:r>
            <a:r>
              <a:rPr lang="en-US" sz="1400" b="1" dirty="0"/>
              <a:t> gas producer; #3 coal producer</a:t>
            </a:r>
          </a:p>
          <a:p>
            <a:r>
              <a:rPr lang="en-US" sz="1400" b="1" dirty="0"/>
              <a:t>PA gov says “we need to get serious” about the climate crisis:</a:t>
            </a:r>
          </a:p>
          <a:p>
            <a:r>
              <a:rPr lang="en-US" sz="1400" b="1" dirty="0"/>
              <a:t>"If we want a Pennsylvania that is habitable for our children and grandchildren, where temperatures aren't in the 90s in October ... where flooding doesn't destroy homes and businesses over and over again, we need to get serious right now about addressing the climate crisis," Gov Wolf said</a:t>
            </a:r>
          </a:p>
          <a:p>
            <a:endParaRPr lang="en-US" sz="1400" b="1" dirty="0"/>
          </a:p>
          <a:p>
            <a:r>
              <a:rPr lang="en-US" sz="1200" dirty="0"/>
              <a:t>The Gov of VA, a Dem, tried to join RGGI, but was blocked earlier this year by the state’s Republican-controlled legislature</a:t>
            </a:r>
          </a:p>
        </p:txBody>
      </p:sp>
    </p:spTree>
    <p:extLst>
      <p:ext uri="{BB962C8B-B14F-4D97-AF65-F5344CB8AC3E}">
        <p14:creationId xmlns:p14="http://schemas.microsoft.com/office/powerpoint/2010/main" val="1504213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A number of world’s countries have demonstrated they can switch to 100% wind and solar. Read “NJ goal of 3500MW….”In fact, I read those offshore sites have potential for further future expansion by 3 or 4 times the wind power.</a:t>
            </a:r>
          </a:p>
        </p:txBody>
      </p:sp>
    </p:spTree>
    <p:extLst>
      <p:ext uri="{BB962C8B-B14F-4D97-AF65-F5344CB8AC3E}">
        <p14:creationId xmlns:p14="http://schemas.microsoft.com/office/powerpoint/2010/main" val="964392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400" b="1" i="1" dirty="0"/>
              <a:t>SOURCE: 5/2020: https://www.nj.gov/dep/aqes/opea-solar.html</a:t>
            </a:r>
          </a:p>
          <a:p>
            <a:r>
              <a:rPr lang="en-US" sz="1400" b="1" i="1" dirty="0"/>
              <a:t>NJ has dropped a little, but is now #6 in the nation in rooftop solar.  </a:t>
            </a:r>
          </a:p>
          <a:p>
            <a:r>
              <a:rPr lang="en-US" sz="1400" b="1" i="1" dirty="0"/>
              <a:t>NJDEP 5/2020 web site: (123,000 individual solar PV installations. </a:t>
            </a:r>
            <a:r>
              <a:rPr lang="en-US" sz="1400" dirty="0"/>
              <a:t>According to the Solar Energy Industries Association (SEIA), New Jersey is ranked 7th in the United States for totaled installed solar PV capacity, behind California, North Carolina, Arizona, Nevada, Florida and Texas. New Jersey is ranked 1st on a total installed solar PV capacity per square mile basis; demonstrating New Jersey’s commitment to solar energy despite the state’s limited geographic footprint.</a:t>
            </a:r>
            <a:endParaRPr lang="en-US" sz="1400" b="1" i="1" dirty="0"/>
          </a:p>
        </p:txBody>
      </p:sp>
    </p:spTree>
    <p:extLst>
      <p:ext uri="{BB962C8B-B14F-4D97-AF65-F5344CB8AC3E}">
        <p14:creationId xmlns:p14="http://schemas.microsoft.com/office/powerpoint/2010/main" val="365227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NJDEP ((5/2020): </a:t>
            </a:r>
            <a:r>
              <a:rPr lang="en-US" sz="1200" dirty="0"/>
              <a:t>According to the Solar Energy Industries Association (SEIA), New Jersey is ranked 7th in the United States for totaled installed solar PV capacity, behind California, North Carolina, Arizona, Nevada, Florida and Texas. New Jersey is ranked 1st on a total installed solar PV capacity per square mile basis; demonstrating New Jersey’s commitment to solar energy despite the state’s limited geographic footprint.</a:t>
            </a:r>
          </a:p>
          <a:p>
            <a:endParaRPr lang="en-US" sz="1200" b="1" i="1" dirty="0"/>
          </a:p>
          <a:p>
            <a:r>
              <a:rPr lang="en-US" sz="1200" b="1" i="1" dirty="0"/>
              <a:t>Across NJ, we have companies like “KDC Solar”, who specialize in erecting immense solar fields, in partnership with large businesses.  “KDC Solar” offers to erect solar systems, with no up-front cost, and then sell the electricity to the business at a BIG savings over JCP&amp;L.  This is called a “Purchase Power Agreement” or “PPA” – keep your eyes open- this is happening ALL OVER THE US.</a:t>
            </a:r>
          </a:p>
          <a:p>
            <a:r>
              <a:rPr lang="en-US" sz="1200" b="1" i="1" dirty="0"/>
              <a:t>It is very similar to a homeowner, renting their rooftop to a solar installer for $1.  That installer then installs and owns the rooftop solar, and sells low cost electricity to the homeowner.</a:t>
            </a:r>
          </a:p>
        </p:txBody>
      </p:sp>
    </p:spTree>
    <p:extLst>
      <p:ext uri="{BB962C8B-B14F-4D97-AF65-F5344CB8AC3E}">
        <p14:creationId xmlns:p14="http://schemas.microsoft.com/office/powerpoint/2010/main" val="1385229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400" b="1" i="1" dirty="0"/>
              <a:t>Similarly, Sea Brook Village in </a:t>
            </a:r>
            <a:r>
              <a:rPr lang="en-US" sz="1400" b="1" i="1" dirty="0" err="1"/>
              <a:t>TintonFalls</a:t>
            </a:r>
            <a:r>
              <a:rPr lang="en-US" sz="1400" b="1" i="1" dirty="0"/>
              <a:t> (15 acres of solar)</a:t>
            </a:r>
          </a:p>
          <a:p>
            <a:pPr marL="0" marR="0" lvl="0" indent="0" defTabSz="457200" eaLnBrk="1" fontAlgn="auto" latinLnBrk="0" hangingPunct="1">
              <a:lnSpc>
                <a:spcPct val="100000"/>
              </a:lnSpc>
              <a:spcBef>
                <a:spcPts val="0"/>
              </a:spcBef>
              <a:spcAft>
                <a:spcPts val="0"/>
              </a:spcAft>
              <a:buClrTx/>
              <a:buSzTx/>
              <a:buFontTx/>
              <a:buNone/>
              <a:tabLst/>
              <a:defRPr/>
            </a:pPr>
            <a:r>
              <a:rPr lang="en-US" sz="1400" b="1" i="1" dirty="0" err="1"/>
              <a:t>CentraState</a:t>
            </a:r>
            <a:r>
              <a:rPr lang="en-US" sz="1400" b="1" i="1" dirty="0"/>
              <a:t> Hospital, Freehold (26 acres 6.3MW; 8.1 million KWH/Yr.) </a:t>
            </a:r>
          </a:p>
          <a:p>
            <a:pPr marL="0" marR="0" lvl="0" indent="0" defTabSz="457200" eaLnBrk="1" fontAlgn="auto" latinLnBrk="0" hangingPunct="1">
              <a:lnSpc>
                <a:spcPct val="100000"/>
              </a:lnSpc>
              <a:spcBef>
                <a:spcPts val="0"/>
              </a:spcBef>
              <a:spcAft>
                <a:spcPts val="0"/>
              </a:spcAft>
              <a:buClrTx/>
              <a:buSzTx/>
              <a:buFontTx/>
              <a:buNone/>
              <a:tabLst/>
              <a:defRPr/>
            </a:pPr>
            <a:endParaRPr lang="en-US" sz="1400" b="1" i="1" dirty="0"/>
          </a:p>
          <a:p>
            <a:pPr marL="0" marR="0" lvl="0" indent="0" defTabSz="457200" eaLnBrk="1" fontAlgn="auto" latinLnBrk="0" hangingPunct="1">
              <a:lnSpc>
                <a:spcPct val="100000"/>
              </a:lnSpc>
              <a:spcBef>
                <a:spcPts val="0"/>
              </a:spcBef>
              <a:spcAft>
                <a:spcPts val="0"/>
              </a:spcAft>
              <a:buClrTx/>
              <a:buSzTx/>
              <a:buFontTx/>
              <a:buNone/>
              <a:tabLst/>
              <a:defRPr/>
            </a:pPr>
            <a:r>
              <a:rPr lang="en-US" sz="1400" b="1" i="1" dirty="0"/>
              <a:t>In Middletown, we advocate for the Middletown train station parking to be covered with a solar Canopy, like the photo.  The Middletown Administrator is using an energy consultant to look into pricing.</a:t>
            </a:r>
          </a:p>
          <a:p>
            <a:endParaRPr lang="en-US" sz="1200" b="1" i="1" dirty="0"/>
          </a:p>
        </p:txBody>
      </p:sp>
    </p:spTree>
    <p:extLst>
      <p:ext uri="{BB962C8B-B14F-4D97-AF65-F5344CB8AC3E}">
        <p14:creationId xmlns:p14="http://schemas.microsoft.com/office/powerpoint/2010/main" val="635448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file size, this video is deleted from this slide deck.</a:t>
            </a:r>
          </a:p>
          <a:p>
            <a:r>
              <a:rPr lang="en-US" dirty="0"/>
              <a:t>The video is viewable at https://youtu.be/m6lad_mYVbI</a:t>
            </a:r>
          </a:p>
        </p:txBody>
      </p:sp>
    </p:spTree>
    <p:extLst>
      <p:ext uri="{BB962C8B-B14F-4D97-AF65-F5344CB8AC3E}">
        <p14:creationId xmlns:p14="http://schemas.microsoft.com/office/powerpoint/2010/main" val="886441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sz="1400" dirty="0"/>
              <a:t>2050</a:t>
            </a:r>
          </a:p>
          <a:p>
            <a:r>
              <a:rPr lang="en-US" sz="1400" dirty="0"/>
              <a:t>PURPLE: Sea Level</a:t>
            </a:r>
          </a:p>
          <a:p>
            <a:r>
              <a:rPr lang="en-US" sz="1400" dirty="0"/>
              <a:t>Light Blue: 4% probability of 7 foot rise in water once per year</a:t>
            </a:r>
          </a:p>
          <a:p>
            <a:r>
              <a:rPr lang="en-US" sz="1400" dirty="0"/>
              <a:t>Dark Blue: 100% probability of 3 foot rise once per year</a:t>
            </a:r>
          </a:p>
        </p:txBody>
      </p:sp>
    </p:spTree>
    <p:extLst>
      <p:ext uri="{BB962C8B-B14F-4D97-AF65-F5344CB8AC3E}">
        <p14:creationId xmlns:p14="http://schemas.microsoft.com/office/powerpoint/2010/main" val="3153787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sz="1400" dirty="0"/>
              <a:t>2100:</a:t>
            </a:r>
          </a:p>
          <a:p>
            <a:r>
              <a:rPr lang="en-US" sz="1400" dirty="0"/>
              <a:t>PURPLE: Sea Level</a:t>
            </a:r>
          </a:p>
          <a:p>
            <a:r>
              <a:rPr lang="en-US" sz="1400" dirty="0"/>
              <a:t>Dark Blue: 100% probability of 7 foot rise in water once per year</a:t>
            </a:r>
          </a:p>
          <a:p>
            <a:r>
              <a:rPr lang="en-US" sz="1400" dirty="0"/>
              <a:t>Light Blue: 1% probability of 12 foot rise once per year</a:t>
            </a:r>
          </a:p>
          <a:p>
            <a:endParaRPr lang="en-US" dirty="0"/>
          </a:p>
        </p:txBody>
      </p:sp>
    </p:spTree>
    <p:extLst>
      <p:ext uri="{BB962C8B-B14F-4D97-AF65-F5344CB8AC3E}">
        <p14:creationId xmlns:p14="http://schemas.microsoft.com/office/powerpoint/2010/main" val="958113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3319984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MIDDLETOWN EARTH DAY APRIL 22 ANNOUNCEMENT </a:t>
            </a:r>
          </a:p>
          <a:p>
            <a:r>
              <a:rPr lang="en-US" sz="1400" b="1" dirty="0"/>
              <a:t>I will tell you a story.  The point will be that You as a resident, need to help your OWN city Council or Committee</a:t>
            </a:r>
          </a:p>
          <a:p>
            <a:r>
              <a:rPr lang="en-US" sz="1400" b="1" dirty="0"/>
              <a:t>I skim thru the agenda for each Committee meeting</a:t>
            </a:r>
          </a:p>
          <a:p>
            <a:r>
              <a:rPr lang="en-US" sz="1400" b="1" dirty="0"/>
              <a:t>1 month before Earth Day, I noticed the committee was to vote on renewal of its STANDARD SUPPLIER for electricity for its municipal buildings</a:t>
            </a:r>
          </a:p>
          <a:p>
            <a:r>
              <a:rPr lang="en-US" sz="1400" b="1" dirty="0"/>
              <a:t>So I joined the meeting, and prodded the mayor – reminding him that he was committed to consider renewable electricity.</a:t>
            </a:r>
          </a:p>
          <a:p>
            <a:r>
              <a:rPr lang="en-US" sz="1400" b="1" dirty="0"/>
              <a:t>So the mayor asked the Middletown Administrator to look into it.</a:t>
            </a:r>
          </a:p>
          <a:p>
            <a:endParaRPr lang="en-US" sz="1400" b="1" dirty="0"/>
          </a:p>
          <a:p>
            <a:r>
              <a:rPr lang="en-US" sz="1400" b="1" dirty="0"/>
              <a:t>THE NEXT MEETING- the Committee was voting to adopt 100% renewable</a:t>
            </a:r>
          </a:p>
          <a:p>
            <a:r>
              <a:rPr lang="en-US" sz="1400" b="1" dirty="0"/>
              <a:t>I complimented the committee, and suggested they make a big splash.</a:t>
            </a:r>
          </a:p>
          <a:p>
            <a:r>
              <a:rPr lang="en-US" sz="1400" b="1" dirty="0"/>
              <a:t>AND THEY DID on </a:t>
            </a:r>
            <a:r>
              <a:rPr lang="en-US" sz="1400" b="1" dirty="0" err="1"/>
              <a:t>EarthDay</a:t>
            </a:r>
            <a:r>
              <a:rPr lang="en-US" sz="1400" b="1" dirty="0"/>
              <a:t>!!</a:t>
            </a:r>
          </a:p>
        </p:txBody>
      </p:sp>
    </p:spTree>
    <p:extLst>
      <p:ext uri="{BB962C8B-B14F-4D97-AF65-F5344CB8AC3E}">
        <p14:creationId xmlns:p14="http://schemas.microsoft.com/office/powerpoint/2010/main" val="29061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Here is the basic science of global warming. This has been understood by scientists since the 1800s.</a:t>
            </a:r>
          </a:p>
          <a:p>
            <a:pPr marL="222250" indent="-222250">
              <a:spcBef>
                <a:spcPts val="1000"/>
              </a:spcBef>
              <a:buSzPct val="75000"/>
              <a:buChar char="•"/>
            </a:pPr>
            <a:r>
              <a:rPr dirty="0"/>
              <a:t>Energy from the sun comes to Earth in the form of light</a:t>
            </a:r>
            <a:r>
              <a:rPr lang="en-US" dirty="0"/>
              <a:t>.</a:t>
            </a:r>
            <a:endParaRPr dirty="0"/>
          </a:p>
          <a:p>
            <a:pPr marL="222250" indent="-222250">
              <a:spcBef>
                <a:spcPts val="1000"/>
              </a:spcBef>
              <a:buSzPct val="75000"/>
              <a:buChar char="•"/>
            </a:pPr>
            <a:r>
              <a:rPr dirty="0"/>
              <a:t>That energy is absorbed by the Earth and warms it.</a:t>
            </a:r>
          </a:p>
          <a:p>
            <a:pPr marL="222250" indent="-222250">
              <a:spcBef>
                <a:spcPts val="1000"/>
              </a:spcBef>
              <a:buSzPct val="75000"/>
              <a:buChar char="•"/>
            </a:pPr>
            <a:r>
              <a:rPr dirty="0"/>
              <a:t>Some of that energy is re-radiated from the Earth in the form of heat.</a:t>
            </a:r>
          </a:p>
          <a:p>
            <a:pPr marL="222250" indent="-222250">
              <a:spcBef>
                <a:spcPts val="1000"/>
              </a:spcBef>
              <a:buSzPct val="75000"/>
              <a:buChar char="•"/>
            </a:pPr>
            <a:r>
              <a:rPr dirty="0"/>
              <a:t>Some of that outgoing heat is trapped by the atmosphere, which is a good thing — it has kept our planet at a stable temperature. Now, however, we have been “thickening” the atmosphere by filling it with heat-trapping pollution. More heat energy is trapped, and it is warming our planet at an unprecedented rate.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30030116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12561369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Edit to introduce</a:t>
            </a:r>
            <a:r>
              <a:rPr lang="en-US" baseline="0" dirty="0"/>
              <a:t> Energy Plan.</a:t>
            </a:r>
            <a:endParaRPr lang="en-US" dirty="0"/>
          </a:p>
        </p:txBody>
      </p:sp>
    </p:spTree>
    <p:extLst>
      <p:ext uri="{BB962C8B-B14F-4D97-AF65-F5344CB8AC3E}">
        <p14:creationId xmlns:p14="http://schemas.microsoft.com/office/powerpoint/2010/main" val="2346568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399060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7754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8525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2826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044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58642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497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381000" y="685800"/>
            <a:ext cx="6096000" cy="3429000"/>
          </a:xfrm>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There are many sources of human-caused global warming pollution: agricultural practices, forest burning, transportation, and many other factors. </a:t>
            </a:r>
          </a:p>
          <a:p>
            <a:pPr marL="222250" indent="-222250">
              <a:spcBef>
                <a:spcPts val="1000"/>
              </a:spcBef>
              <a:buSzPct val="75000"/>
              <a:buChar char="•"/>
            </a:pPr>
            <a:r>
              <a:t>But the main source and cause of the rising global temperatures we are seeing today is the burning of fossil fuels.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46538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Please join those who are speaking out, voting, and making everyday choices to fight the climate crisis.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xfrm>
            <a:off x="381000" y="685800"/>
            <a:ext cx="6096000" cy="3429000"/>
          </a:xfrm>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Use your voice, your vote, and your choices in the marketplace and in your life.</a:t>
            </a:r>
          </a:p>
          <a:p>
            <a:pPr marL="222250" indent="-222250">
              <a:spcBef>
                <a:spcPts val="1000"/>
              </a:spcBef>
              <a:buSzPct val="75000"/>
              <a:buChar char="•"/>
            </a:pPr>
            <a:r>
              <a:t>Speak Truth to Power like your world depends on it.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Because your world depends on it. We need your help.</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533400"/>
            <a:ext cx="4752975" cy="2673350"/>
          </a:xfrm>
        </p:spPr>
      </p:sp>
      <p:sp>
        <p:nvSpPr>
          <p:cNvPr id="3" name="Notes Placeholder 2"/>
          <p:cNvSpPr>
            <a:spLocks noGrp="1"/>
          </p:cNvSpPr>
          <p:nvPr>
            <p:ph type="body" idx="1"/>
          </p:nvPr>
        </p:nvSpPr>
        <p:spPr>
          <a:xfrm>
            <a:off x="663105" y="3385440"/>
            <a:ext cx="7751988" cy="3207258"/>
          </a:xfrm>
        </p:spPr>
        <p:txBody>
          <a:bodyPr/>
          <a:lstStyle/>
          <a:p>
            <a:r>
              <a:rPr lang="en-US" sz="1200" b="1" dirty="0"/>
              <a:t>This is the NJ “Footprint” of sources of world-heating Greenhouse gases, to show what to tackle first.</a:t>
            </a:r>
          </a:p>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20% of the GHG is from electricity generation; nearly 50%  is from transportation.</a:t>
            </a:r>
          </a:p>
          <a:p>
            <a:r>
              <a:rPr lang="en-US" sz="1200" b="1" dirty="0"/>
              <a:t>Switching electricity to 100% wind/solar, then switching all vehicles to batteries charged by renewable electricity will ELIMINATE almost 70% of our GHG.</a:t>
            </a:r>
          </a:p>
          <a:p>
            <a:r>
              <a:rPr lang="en-US" sz="1200" b="1" dirty="0"/>
              <a:t>VERY IMPORTANT: -8% carbon sequestration by marshes, mudflats, trees, landscaping</a:t>
            </a:r>
          </a:p>
        </p:txBody>
      </p:sp>
    </p:spTree>
    <p:extLst>
      <p:ext uri="{BB962C8B-B14F-4D97-AF65-F5344CB8AC3E}">
        <p14:creationId xmlns:p14="http://schemas.microsoft.com/office/powerpoint/2010/main" val="13483967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867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endParaRPr dirty="0"/>
          </a:p>
          <a:p>
            <a:endParaRPr dirty="0"/>
          </a:p>
          <a:p>
            <a:pPr>
              <a:spcBef>
                <a:spcPts val="1000"/>
              </a:spcBef>
            </a:pPr>
            <a:r>
              <a:rPr dirty="0"/>
              <a:t>TALKING POINTS:</a:t>
            </a:r>
          </a:p>
          <a:p>
            <a:pPr marL="222250" indent="-222250">
              <a:spcBef>
                <a:spcPts val="1000"/>
              </a:spcBef>
              <a:buSzPct val="75000"/>
              <a:buChar char="•"/>
            </a:pPr>
            <a:r>
              <a:rPr dirty="0"/>
              <a:t>Fossil fuels still provide more than 80 percent of the world’s energy. Fossil fuel use and emissions have gone up dramatically since World War II.</a:t>
            </a:r>
          </a:p>
          <a:p>
            <a:pPr marL="222250" indent="-222250">
              <a:spcBef>
                <a:spcPts val="1000"/>
              </a:spcBef>
              <a:buSzPct val="75000"/>
              <a:buChar char="•"/>
            </a:pPr>
            <a:r>
              <a:rPr dirty="0"/>
              <a:t>In the last few years, there was a leveling off as the world adopted more and more clean energy solutions until another recent spike in global warming pollution.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endParaRPr/>
          </a:p>
          <a:p>
            <a:endParaRPr/>
          </a:p>
          <a:p>
            <a:pPr>
              <a:spcBef>
                <a:spcPts val="1000"/>
              </a:spcBef>
            </a:pPr>
            <a:r>
              <a:t>TALKING POINTS:</a:t>
            </a:r>
          </a:p>
          <a:p>
            <a:pPr marL="222250" indent="-222250">
              <a:spcBef>
                <a:spcPts val="1000"/>
              </a:spcBef>
              <a:buSzPct val="75000"/>
              <a:buChar char="•"/>
            </a:pPr>
            <a:r>
              <a:t>As a result of this pollution being trapped in the atmosphere, global temperatures have risen dramatically.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endParaRPr dirty="0"/>
          </a:p>
          <a:p>
            <a:endParaRPr dirty="0"/>
          </a:p>
          <a:p>
            <a:pPr>
              <a:spcBef>
                <a:spcPts val="1000"/>
              </a:spcBef>
            </a:pPr>
            <a:r>
              <a:rPr dirty="0"/>
              <a:t>TALKING POINTS:</a:t>
            </a:r>
          </a:p>
          <a:p>
            <a:pPr marL="222250" indent="-222250">
              <a:spcBef>
                <a:spcPts val="1000"/>
              </a:spcBef>
              <a:buSzPct val="75000"/>
              <a:buChar char="•"/>
            </a:pPr>
            <a:r>
              <a:rPr lang="en-US" dirty="0"/>
              <a:t>Nineteen</a:t>
            </a:r>
            <a:r>
              <a:rPr dirty="0"/>
              <a:t> of the </a:t>
            </a:r>
            <a:r>
              <a:rPr lang="en-US" dirty="0"/>
              <a:t>20</a:t>
            </a:r>
            <a:r>
              <a:rPr dirty="0"/>
              <a:t> hottest years ever measured with instruments have occurred since 2001</a:t>
            </a:r>
            <a:r>
              <a:rPr lang="en-US" dirty="0"/>
              <a:t>.</a:t>
            </a:r>
            <a:endParaRPr dirty="0"/>
          </a:p>
          <a:p>
            <a:pPr marL="222250" indent="-222250">
              <a:spcBef>
                <a:spcPts val="1000"/>
              </a:spcBef>
              <a:buSzPct val="75000"/>
              <a:buChar char="•"/>
            </a:pPr>
            <a:r>
              <a:rPr dirty="0"/>
              <a:t>The hottest year of all was 2016.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508593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62373512"/>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396222534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618820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2700539702"/>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314567566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403593615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16673043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19995255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9055753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3826774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117246453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3424329"/>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5764648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270895"/>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26AA-3DD6-4022-8416-85F66BC45B56}"/>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F709E8E-13B8-4585-AC26-F801E23B94D5}"/>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17F01A36-2DEC-4350-996C-D34EF0AE3D7F}"/>
              </a:ext>
            </a:extLst>
          </p:cNvPr>
          <p:cNvSpPr>
            <a:spLocks noGrp="1"/>
          </p:cNvSpPr>
          <p:nvPr>
            <p:ph type="dt" sz="half" idx="10"/>
          </p:nvPr>
        </p:nvSpPr>
        <p:spPr/>
        <p:txBody>
          <a:bodyPr/>
          <a:lstStyle/>
          <a:p>
            <a:fld id="{9D5A64C2-4995-48CD-9AF0-F64D449B0C18}" type="datetimeFigureOut">
              <a:rPr lang="en-US" smtClean="0"/>
              <a:t>5/28/2020</a:t>
            </a:fld>
            <a:endParaRPr lang="en-US"/>
          </a:p>
        </p:txBody>
      </p:sp>
      <p:sp>
        <p:nvSpPr>
          <p:cNvPr id="5" name="Footer Placeholder 4">
            <a:extLst>
              <a:ext uri="{FF2B5EF4-FFF2-40B4-BE49-F238E27FC236}">
                <a16:creationId xmlns:a16="http://schemas.microsoft.com/office/drawing/2014/main" id="{5B7951D3-529F-4CEF-BAC6-7C43FC6B6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1A3C6-95F4-41B2-86E4-33F1F6E9C3B7}"/>
              </a:ext>
            </a:extLst>
          </p:cNvPr>
          <p:cNvSpPr>
            <a:spLocks noGrp="1"/>
          </p:cNvSpPr>
          <p:nvPr>
            <p:ph type="sldNum" sz="quarter" idx="12"/>
          </p:nvPr>
        </p:nvSpPr>
        <p:spPr/>
        <p:txBody>
          <a:bodyPr/>
          <a:lstStyle/>
          <a:p>
            <a:fld id="{5120E4A3-B8F7-483F-A087-116A5A4237EF}" type="slidenum">
              <a:rPr lang="en-US" smtClean="0"/>
              <a:t>‹#›</a:t>
            </a:fld>
            <a:endParaRPr lang="en-US"/>
          </a:p>
        </p:txBody>
      </p:sp>
    </p:spTree>
    <p:extLst>
      <p:ext uri="{BB962C8B-B14F-4D97-AF65-F5344CB8AC3E}">
        <p14:creationId xmlns:p14="http://schemas.microsoft.com/office/powerpoint/2010/main" val="319050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141848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2533913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86672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41218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22705831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224656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60556548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32911466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02083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05231576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59830591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127669459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66982567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079322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228369461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2674896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000150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08911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70903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0830540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3439970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10357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5757129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7495892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4726762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22347649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06479716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651210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8433279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077861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1179048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46318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0612021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38237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784566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250290664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8085287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253095384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58987104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41990964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79558486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2334393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165010140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2554366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75737014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297786455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3251138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5939334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11840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102628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676200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9453742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171072712"/>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43509960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3825006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21325985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52215415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1585469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7727452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3410472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2997243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3742918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372432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53234610"/>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210827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6932459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55830231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2110445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410157992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121752559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223226243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203030816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96706443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26281665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42620667"/>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5246553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61328101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5193492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3614964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834277"/>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602807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557355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8172301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1720030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67999826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70926731"/>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10615947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7474995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9380452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768363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734467193"/>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320506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427816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0773101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380051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714598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image" Target="../media/image3.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heme" Target="../theme/theme3.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image" Target="../media/image3.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image" Target="../media/image2.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theme" Target="../theme/theme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image" Target="../media/image3.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image" Target="../media/image2.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1960389197"/>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3203972409"/>
      </p:ext>
    </p:extLst>
  </p:cSld>
  <p:clrMap bg1="dk1" tx1="lt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2395931440"/>
      </p:ext>
    </p:extLst>
  </p:cSld>
  <p:clrMap bg1="dk1" tx1="lt1" bg2="dk2"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3345666063"/>
      </p:ext>
    </p:extLst>
  </p:cSld>
  <p:clrMap bg1="dk1" tx1="lt1" bg2="dk2"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8" r:id="rId27"/>
    <p:sldLayoutId id="2147484060" r:id="rId28"/>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2"/>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climate.smiller.org/resources/UUCMC%20dialog.pptx"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42.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44.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45.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47.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48.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50.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nj.gov/dep/climatechange/resilience.html"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hyperlink" Target="https://youtu.be/m6lad_mYVbI" TargetMode="External"/><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8.xml"/><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9.xml"/><Relationship Id="rId1" Type="http://schemas.openxmlformats.org/officeDocument/2006/relationships/slideLayout" Target="../slideLayouts/slideLayout87.xml"/><Relationship Id="rId4" Type="http://schemas.openxmlformats.org/officeDocument/2006/relationships/image" Target="../media/image62.jpg"/></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0.xml"/><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4.xml"/><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87.xml"/><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6.xml"/><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8.xm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34.png"/><Relationship Id="rId4"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34.png"/><Relationship Id="rId4"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4.xml"/><Relationship Id="rId1" Type="http://schemas.openxmlformats.org/officeDocument/2006/relationships/slideLayout" Target="../slideLayouts/slideLayout8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219517"/>
          </a:xfrm>
        </p:spPr>
        <p:txBody>
          <a:bodyPr>
            <a:normAutofit fontScale="90000"/>
          </a:bodyPr>
          <a:lstStyle/>
          <a:p>
            <a:r>
              <a:rPr lang="en-US" dirty="0"/>
              <a:t> </a:t>
            </a:r>
          </a:p>
        </p:txBody>
      </p:sp>
      <p:sp>
        <p:nvSpPr>
          <p:cNvPr id="3" name="Text Placeholder 2"/>
          <p:cNvSpPr>
            <a:spLocks noGrp="1"/>
          </p:cNvSpPr>
          <p:nvPr>
            <p:ph type="body" idx="1"/>
          </p:nvPr>
        </p:nvSpPr>
        <p:spPr>
          <a:xfrm>
            <a:off x="754667" y="533092"/>
            <a:ext cx="14901333" cy="7325206"/>
          </a:xfrm>
        </p:spPr>
        <p:txBody>
          <a:bodyPr/>
          <a:lstStyle/>
          <a:p>
            <a:pPr marL="16934" indent="0">
              <a:buNone/>
            </a:pPr>
            <a:r>
              <a:rPr lang="en-US" dirty="0"/>
              <a:t> </a:t>
            </a:r>
          </a:p>
        </p:txBody>
      </p:sp>
      <p:pic>
        <p:nvPicPr>
          <p:cNvPr id="4" name="TCRP_print_fullcolor_lrg.ai" descr="TCRP_print_fullcolor_lrg.ai"/>
          <p:cNvPicPr>
            <a:picLocks noChangeAspect="1"/>
          </p:cNvPicPr>
          <p:nvPr/>
        </p:nvPicPr>
        <p:blipFill>
          <a:blip r:embed="rId3"/>
          <a:stretch>
            <a:fillRect/>
          </a:stretch>
        </p:blipFill>
        <p:spPr>
          <a:xfrm>
            <a:off x="597511" y="3786841"/>
            <a:ext cx="7027201" cy="1592803"/>
          </a:xfrm>
          <a:prstGeom prst="rect">
            <a:avLst/>
          </a:prstGeom>
          <a:ln w="12700">
            <a:miter lim="400000"/>
          </a:ln>
        </p:spPr>
      </p:pic>
      <p:sp>
        <p:nvSpPr>
          <p:cNvPr id="5" name="TextBox 4"/>
          <p:cNvSpPr txBox="1"/>
          <p:nvPr/>
        </p:nvSpPr>
        <p:spPr>
          <a:xfrm>
            <a:off x="7215699" y="4054037"/>
            <a:ext cx="7065930" cy="1710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5334" b="1" i="0" u="none" strike="noStrike" kern="0" cap="none" spc="0" normalizeH="0" baseline="0" noProof="0" dirty="0">
                <a:ln>
                  <a:noFill/>
                </a:ln>
                <a:solidFill>
                  <a:srgbClr val="EBCD1B"/>
                </a:solidFill>
                <a:effectLst/>
                <a:uLnTx/>
                <a:uFillTx/>
                <a:latin typeface="Helvetica"/>
                <a:cs typeface="Helvetica"/>
                <a:sym typeface="Helvetica"/>
              </a:rPr>
              <a:t>Sierra Club</a:t>
            </a:r>
          </a:p>
          <a:p>
            <a:pPr marL="0" marR="0" lvl="0" indent="0" algn="ctr" defTabSz="550361" rtl="0" eaLnBrk="1" fontAlgn="auto" latinLnBrk="0" hangingPunct="0">
              <a:lnSpc>
                <a:spcPct val="100000"/>
              </a:lnSpc>
              <a:spcBef>
                <a:spcPts val="0"/>
              </a:spcBef>
              <a:spcAft>
                <a:spcPts val="0"/>
              </a:spcAft>
              <a:buClrTx/>
              <a:buSzTx/>
              <a:buFontTx/>
              <a:buNone/>
              <a:tabLst/>
              <a:defRPr/>
            </a:pPr>
            <a:endParaRPr kumimoji="0" lang="en-US" sz="5334" b="1" i="0" u="none" strike="noStrike" kern="0" cap="none" spc="0" normalizeH="0" baseline="0" noProof="0" dirty="0">
              <a:ln>
                <a:noFill/>
              </a:ln>
              <a:solidFill>
                <a:srgbClr val="8DC63F"/>
              </a:solidFill>
              <a:effectLst/>
              <a:uLnTx/>
              <a:uFillTx/>
              <a:latin typeface="Helvetica"/>
              <a:cs typeface="Helvetica"/>
              <a:sym typeface="Helvetica"/>
            </a:endParaRP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91612" y="2903735"/>
            <a:ext cx="3190242" cy="3190242"/>
          </a:xfrm>
          <a:prstGeom prst="rect">
            <a:avLst/>
          </a:prstGeom>
        </p:spPr>
      </p:pic>
      <p:sp>
        <p:nvSpPr>
          <p:cNvPr id="7" name="TextBox 6"/>
          <p:cNvSpPr txBox="1"/>
          <p:nvPr/>
        </p:nvSpPr>
        <p:spPr>
          <a:xfrm>
            <a:off x="1889043" y="5324584"/>
            <a:ext cx="5326656" cy="560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7" tIns="33867" rIns="33867" bIns="33867" numCol="1" spcCol="38100" rtlCol="0" anchor="ctr">
            <a:spAutoFit/>
          </a:bodyPr>
          <a:lstStyle/>
          <a:p>
            <a:pPr marL="0" marR="0" lvl="0" indent="0" algn="ctr" defTabSz="550361" rtl="0" eaLnBrk="1" fontAlgn="auto" latinLnBrk="0" hangingPunct="0">
              <a:lnSpc>
                <a:spcPct val="100000"/>
              </a:lnSpc>
              <a:spcBef>
                <a:spcPts val="0"/>
              </a:spcBef>
              <a:spcAft>
                <a:spcPts val="0"/>
              </a:spcAft>
              <a:buClrTx/>
              <a:buSzTx/>
              <a:buFontTx/>
              <a:buNone/>
              <a:tabLst/>
              <a:defRPr/>
            </a:pPr>
            <a:r>
              <a:rPr kumimoji="0" lang="en-US" sz="3200" b="1" i="0" u="none" strike="noStrike" kern="0" cap="all" spc="0" normalizeH="0" baseline="0" noProof="0" dirty="0">
                <a:ln>
                  <a:noFill/>
                </a:ln>
                <a:solidFill>
                  <a:srgbClr val="8DC63F"/>
                </a:solidFill>
                <a:effectLst/>
                <a:uLnTx/>
                <a:uFillTx/>
                <a:latin typeface="Helvetica"/>
                <a:cs typeface="Helvetica"/>
                <a:sym typeface="Helvetica"/>
              </a:rPr>
              <a:t>100% </a:t>
            </a:r>
            <a:r>
              <a:rPr kumimoji="0" lang="en-US" sz="3200" b="1" i="0" u="none" strike="noStrike" kern="0" cap="none" spc="0" normalizeH="0" baseline="0" noProof="0" dirty="0">
                <a:ln>
                  <a:noFill/>
                </a:ln>
                <a:solidFill>
                  <a:srgbClr val="8DC63F"/>
                </a:solidFill>
                <a:effectLst/>
                <a:uLnTx/>
                <a:uFillTx/>
                <a:latin typeface="Helvetica"/>
                <a:cs typeface="Helvetica"/>
                <a:sym typeface="Helvetica"/>
              </a:rPr>
              <a:t>Committed</a:t>
            </a:r>
          </a:p>
        </p:txBody>
      </p:sp>
      <p:pic>
        <p:nvPicPr>
          <p:cNvPr id="8" name="Picture 7" descr="C:\Users\Pat\AppData\Local\Microsoft\Windows Live Mail\WLMDSS.tmp\WLMFE5C.tmp\logo-clean-energ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2397" y="828450"/>
            <a:ext cx="3261535" cy="2704290"/>
          </a:xfrm>
          <a:prstGeom prst="rect">
            <a:avLst/>
          </a:prstGeom>
          <a:noFill/>
          <a:ln>
            <a:noFill/>
          </a:ln>
        </p:spPr>
      </p:pic>
      <p:sp>
        <p:nvSpPr>
          <p:cNvPr id="9" name="TextBox 8"/>
          <p:cNvSpPr txBox="1"/>
          <p:nvPr/>
        </p:nvSpPr>
        <p:spPr>
          <a:xfrm>
            <a:off x="438150" y="5899548"/>
            <a:ext cx="15640050"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DCDEE0">
                    <a:lumMod val="10000"/>
                  </a:srgbClr>
                </a:solidFill>
                <a:effectLst/>
                <a:uLnTx/>
                <a:uFillTx/>
                <a:latin typeface="Helvetica"/>
                <a:cs typeface="Helvetica"/>
                <a:sym typeface="Helvetica"/>
              </a:rPr>
              <a:t>Our mission is to leave a legacy of a livable world for our children and grandchildren.</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DCDEE0">
                    <a:lumMod val="10000"/>
                  </a:srgbClr>
                </a:solidFill>
                <a:effectLst/>
                <a:uLnTx/>
                <a:uFillTx/>
                <a:latin typeface="Helvetica"/>
                <a:cs typeface="Helvetica"/>
                <a:sym typeface="Helvetica"/>
                <a:hlinkClick r:id="rId6"/>
              </a:rPr>
              <a:t>http://climate.smiller.org/resources/UUCMC dialog.pptx</a:t>
            </a:r>
            <a:endParaRPr kumimoji="0" lang="en-US" sz="4400" b="1" i="0" u="none" strike="noStrike" kern="0" cap="none" spc="0" normalizeH="0" baseline="0" noProof="0" dirty="0">
              <a:ln>
                <a:noFill/>
              </a:ln>
              <a:solidFill>
                <a:srgbClr val="DCDEE0">
                  <a:lumMod val="10000"/>
                </a:srgbClr>
              </a:solidFill>
              <a:effectLst/>
              <a:uLnTx/>
              <a:uFillTx/>
              <a:latin typeface="Helvetica"/>
              <a:cs typeface="Helvetica"/>
              <a:sym typeface="Helvetica"/>
            </a:endParaRPr>
          </a:p>
          <a:p>
            <a:pPr marL="0" marR="0" lvl="0" indent="0" algn="ctr" defTabSz="825500" rtl="0" eaLnBrk="1" fontAlgn="auto" latinLnBrk="0" hangingPunct="0">
              <a:lnSpc>
                <a:spcPct val="100000"/>
              </a:lnSpc>
              <a:spcBef>
                <a:spcPts val="0"/>
              </a:spcBef>
              <a:spcAft>
                <a:spcPts val="0"/>
              </a:spcAft>
              <a:buClrTx/>
              <a:buSzTx/>
              <a:buFontTx/>
              <a:buNone/>
              <a:tabLst/>
              <a:defRPr/>
            </a:pPr>
            <a:r>
              <a:rPr lang="en-US" sz="4400" dirty="0">
                <a:solidFill>
                  <a:srgbClr val="DCDEE0">
                    <a:lumMod val="10000"/>
                  </a:srgbClr>
                </a:solidFill>
                <a:latin typeface="Helvetica"/>
                <a:cs typeface="Helvetica"/>
                <a:sym typeface="Helvetica"/>
              </a:rPr>
              <a:t>(use to give your own presentations) </a:t>
            </a:r>
            <a:endParaRPr kumimoji="0" lang="en-US" sz="4400" b="1" i="0" u="none" strike="noStrike" kern="0" cap="none" spc="0" normalizeH="0" baseline="0" noProof="0" dirty="0">
              <a:ln>
                <a:noFill/>
              </a:ln>
              <a:solidFill>
                <a:srgbClr val="DCDEE0">
                  <a:lumMod val="10000"/>
                </a:srgbClr>
              </a:solidFill>
              <a:effectLst/>
              <a:uLnTx/>
              <a:uFillTx/>
              <a:latin typeface="Helvetica"/>
              <a:cs typeface="Helvetica"/>
              <a:sym typeface="Helvetica"/>
            </a:endParaRPr>
          </a:p>
        </p:txBody>
      </p:sp>
    </p:spTree>
    <p:extLst>
      <p:ext uri="{BB962C8B-B14F-4D97-AF65-F5344CB8AC3E}">
        <p14:creationId xmlns:p14="http://schemas.microsoft.com/office/powerpoint/2010/main" val="330461977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lobal Temperature">
            <a:hlinkClick r:id="" action="ppaction://media"/>
            <a:extLst>
              <a:ext uri="{FF2B5EF4-FFF2-40B4-BE49-F238E27FC236}">
                <a16:creationId xmlns:a16="http://schemas.microsoft.com/office/drawing/2014/main" id="{3C77FB00-6396-49D6-ABD3-0831484403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ttest Years">
            <a:hlinkClick r:id="" action="ppaction://media"/>
            <a:extLst>
              <a:ext uri="{FF2B5EF4-FFF2-40B4-BE49-F238E27FC236}">
                <a16:creationId xmlns:a16="http://schemas.microsoft.com/office/drawing/2014/main" id="{960294FB-2ADC-4B3D-A159-C3FB5887B9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cean Heat">
            <a:hlinkClick r:id="" action="ppaction://media"/>
            <a:extLst>
              <a:ext uri="{FF2B5EF4-FFF2-40B4-BE49-F238E27FC236}">
                <a16:creationId xmlns:a16="http://schemas.microsoft.com/office/drawing/2014/main" id="{615400AC-C8C1-448A-BF7C-DE40D168AD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2019_TruthInTen_Keynote_USEnglish_Locked.015.jpeg" descr="2019_TruthInTen_Keynote_USEnglish_Locked.015.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2019_TruthInTen_Keynote_USEnglish_Locked.017.jpeg" descr="2019_TruthInTen_Keynote_USEnglish_Locked.017.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2" name="TextBox 1">
            <a:extLst>
              <a:ext uri="{FF2B5EF4-FFF2-40B4-BE49-F238E27FC236}">
                <a16:creationId xmlns:a16="http://schemas.microsoft.com/office/drawing/2014/main" id="{EB2F21E5-4D3A-4101-A388-8A5BFC73218E}"/>
              </a:ext>
            </a:extLst>
          </p:cNvPr>
          <p:cNvSpPr txBox="1"/>
          <p:nvPr/>
        </p:nvSpPr>
        <p:spPr>
          <a:xfrm>
            <a:off x="495300" y="730587"/>
            <a:ext cx="440744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1" i="0" u="none" strike="noStrike" cap="all" spc="0" normalizeH="0" baseline="0" dirty="0" err="1">
                <a:ln>
                  <a:noFill/>
                </a:ln>
                <a:solidFill>
                  <a:srgbClr val="8DC63F"/>
                </a:solidFill>
                <a:effectLst/>
                <a:uFillTx/>
                <a:latin typeface="+mn-lt"/>
                <a:ea typeface="+mn-ea"/>
                <a:cs typeface="+mn-cs"/>
                <a:sym typeface="Helvetica"/>
              </a:rPr>
              <a:t>SUpercell</a:t>
            </a:r>
            <a:endParaRPr kumimoji="0" lang="en-US" sz="4000" b="1" i="0" u="none" strike="noStrike" cap="all" spc="0" normalizeH="0" baseline="0" dirty="0">
              <a:ln>
                <a:noFill/>
              </a:ln>
              <a:solidFill>
                <a:srgbClr val="8DC63F"/>
              </a:solidFill>
              <a:effectLst/>
              <a:uFillTx/>
              <a:latin typeface="+mn-lt"/>
              <a:ea typeface="+mn-ea"/>
              <a:cs typeface="+mn-cs"/>
              <a:sym typeface="Helvetica"/>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ught">
            <a:hlinkClick r:id="" action="ppaction://media"/>
            <a:extLst>
              <a:ext uri="{FF2B5EF4-FFF2-40B4-BE49-F238E27FC236}">
                <a16:creationId xmlns:a16="http://schemas.microsoft.com/office/drawing/2014/main" id="{97DF2594-7CB1-425F-9CE5-118E6C9407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tastrophes">
            <a:hlinkClick r:id="" action="ppaction://media"/>
            <a:extLst>
              <a:ext uri="{FF2B5EF4-FFF2-40B4-BE49-F238E27FC236}">
                <a16:creationId xmlns:a16="http://schemas.microsoft.com/office/drawing/2014/main" id="{C14327C1-1078-4348-AD7A-467A025141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eenland 2sec">
            <a:hlinkClick r:id="" action="ppaction://media"/>
            <a:extLst>
              <a:ext uri="{FF2B5EF4-FFF2-40B4-BE49-F238E27FC236}">
                <a16:creationId xmlns:a16="http://schemas.microsoft.com/office/drawing/2014/main" id="{A0FB2A8C-0FBB-4C1E-8608-63E61D905C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ami">
            <a:hlinkClick r:id="" action="ppaction://media"/>
            <a:extLst>
              <a:ext uri="{FF2B5EF4-FFF2-40B4-BE49-F238E27FC236}">
                <a16:creationId xmlns:a16="http://schemas.microsoft.com/office/drawing/2014/main" id="{29E207AC-7017-42A6-A52C-8D8F2E2AC1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R assets">
            <a:hlinkClick r:id="" action="ppaction://media"/>
            <a:extLst>
              <a:ext uri="{FF2B5EF4-FFF2-40B4-BE49-F238E27FC236}">
                <a16:creationId xmlns:a16="http://schemas.microsoft.com/office/drawing/2014/main" id="{FA4C4BC8-FA32-4B5B-8432-AB87807BE3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E9A1E-493A-47EF-BEE3-937692C5871C}"/>
              </a:ext>
            </a:extLst>
          </p:cNvPr>
          <p:cNvSpPr txBox="1"/>
          <p:nvPr/>
        </p:nvSpPr>
        <p:spPr>
          <a:xfrm>
            <a:off x="1742175" y="1457319"/>
            <a:ext cx="12091451" cy="3765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3000" cap="all" dirty="0">
                <a:solidFill>
                  <a:srgbClr val="8DC63F"/>
                </a:solidFill>
                <a:sym typeface="Helvetica"/>
              </a:rPr>
              <a:t> </a:t>
            </a:r>
            <a:r>
              <a:rPr lang="en-US" sz="4800" cap="all" dirty="0">
                <a:solidFill>
                  <a:srgbClr val="8DC63F"/>
                </a:solidFill>
                <a:sym typeface="Helvetica"/>
              </a:rPr>
              <a:t>USE CHAT to introduce Yourself</a:t>
            </a:r>
          </a:p>
          <a:p>
            <a:pPr marL="0" marR="0" indent="0" algn="ctr" defTabSz="825500" rtl="0" fontAlgn="auto" latinLnBrk="0" hangingPunct="0">
              <a:lnSpc>
                <a:spcPct val="100000"/>
              </a:lnSpc>
              <a:spcBef>
                <a:spcPts val="0"/>
              </a:spcBef>
              <a:spcAft>
                <a:spcPts val="0"/>
              </a:spcAft>
              <a:buClrTx/>
              <a:buSzTx/>
              <a:buFontTx/>
              <a:buNone/>
              <a:tabLst/>
            </a:pPr>
            <a:endParaRPr kumimoji="0" lang="en-US" sz="3600" b="1" i="0" u="none" strike="noStrike" cap="all" spc="0" normalizeH="0" baseline="0" dirty="0">
              <a:ln>
                <a:noFill/>
              </a:ln>
              <a:solidFill>
                <a:srgbClr val="8DC63F"/>
              </a:solidFill>
              <a:effectLst/>
              <a:uFillTx/>
              <a:latin typeface="+mn-lt"/>
              <a:ea typeface="+mn-ea"/>
              <a:cs typeface="+mn-cs"/>
              <a:sym typeface="Helvetica"/>
            </a:endParaRPr>
          </a:p>
          <a:p>
            <a:pPr marL="571500" marR="0" indent="-5715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600" cap="all" dirty="0">
                <a:solidFill>
                  <a:schemeClr val="bg2">
                    <a:lumMod val="50000"/>
                  </a:schemeClr>
                </a:solidFill>
                <a:sym typeface="Helvetica"/>
              </a:rPr>
              <a:t>Click “Chat”  (at bottom of your screen) </a:t>
            </a:r>
          </a:p>
          <a:p>
            <a:pPr marL="571500" marR="0" indent="-5715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600" cap="all" dirty="0">
                <a:solidFill>
                  <a:schemeClr val="bg2">
                    <a:lumMod val="50000"/>
                  </a:schemeClr>
                </a:solidFill>
                <a:sym typeface="Helvetica"/>
              </a:rPr>
              <a:t>Then Type your name and your city</a:t>
            </a:r>
            <a:endParaRPr kumimoji="0" lang="en-US" sz="3600" b="1" i="0" u="none" strike="noStrike" cap="all" spc="0" normalizeH="0" baseline="0" dirty="0">
              <a:ln>
                <a:noFill/>
              </a:ln>
              <a:solidFill>
                <a:schemeClr val="bg2">
                  <a:lumMod val="50000"/>
                </a:schemeClr>
              </a:solidFill>
              <a:effectLst/>
              <a:uFillTx/>
              <a:sym typeface="Helvetica"/>
            </a:endParaRPr>
          </a:p>
        </p:txBody>
      </p:sp>
    </p:spTree>
    <p:extLst>
      <p:ext uri="{BB962C8B-B14F-4D97-AF65-F5344CB8AC3E}">
        <p14:creationId xmlns:p14="http://schemas.microsoft.com/office/powerpoint/2010/main" val="20907366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R population">
            <a:hlinkClick r:id="" action="ppaction://media"/>
            <a:extLst>
              <a:ext uri="{FF2B5EF4-FFF2-40B4-BE49-F238E27FC236}">
                <a16:creationId xmlns:a16="http://schemas.microsoft.com/office/drawing/2014/main" id="{34309245-A30F-4D0F-8D65-6348348C77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D">
            <a:hlinkClick r:id="" action="ppaction://media"/>
            <a:extLst>
              <a:ext uri="{FF2B5EF4-FFF2-40B4-BE49-F238E27FC236}">
                <a16:creationId xmlns:a16="http://schemas.microsoft.com/office/drawing/2014/main" id="{16BE7A0D-B0F6-4BE5-AC43-C230F1C130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939"/>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2019_TruthInTen_Keynote_USEnglish_Locked.031.jpeg" descr="2019_TruthInTen_Keynote_USEnglish_Locked.031.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opical disease">
            <a:hlinkClick r:id="" action="ppaction://media"/>
            <a:extLst>
              <a:ext uri="{FF2B5EF4-FFF2-40B4-BE49-F238E27FC236}">
                <a16:creationId xmlns:a16="http://schemas.microsoft.com/office/drawing/2014/main" id="{5E2C3151-1E8D-4319-994D-1DF2FF171F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2019_TruthInTen_Keynote_USEnglish_Locked.033.jpeg" descr="2019_TruthInTen_Keynote_USEnglish_Locked.033.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nimal, frog, sitting, small&#10;&#10;Description automatically generated">
            <a:extLst>
              <a:ext uri="{FF2B5EF4-FFF2-40B4-BE49-F238E27FC236}">
                <a16:creationId xmlns:a16="http://schemas.microsoft.com/office/drawing/2014/main" id="{87C951D9-FE0F-4F07-8750-A0482AEDF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st of Carbon">
            <a:hlinkClick r:id="" action="ppaction://media"/>
            <a:extLst>
              <a:ext uri="{FF2B5EF4-FFF2-40B4-BE49-F238E27FC236}">
                <a16:creationId xmlns:a16="http://schemas.microsoft.com/office/drawing/2014/main" id="{1B7D252E-9C56-4365-978C-367E963935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Must we change.png" descr="Must we change.png"/>
          <p:cNvPicPr>
            <a:picLocks noChangeAspect="1"/>
          </p:cNvPicPr>
          <p:nvPr/>
        </p:nvPicPr>
        <p:blipFill>
          <a:blip r:embed="rId3"/>
          <a:stretch>
            <a:fillRect/>
          </a:stretch>
        </p:blipFill>
        <p:spPr>
          <a:xfrm>
            <a:off x="1371277" y="806665"/>
            <a:ext cx="13017500" cy="3594100"/>
          </a:xfrm>
          <a:prstGeom prst="rect">
            <a:avLst/>
          </a:prstGeom>
          <a:ln w="12700">
            <a:miter lim="400000"/>
          </a:ln>
        </p:spPr>
      </p:pic>
      <p:sp>
        <p:nvSpPr>
          <p:cNvPr id="2" name="TextBox 1">
            <a:extLst>
              <a:ext uri="{FF2B5EF4-FFF2-40B4-BE49-F238E27FC236}">
                <a16:creationId xmlns:a16="http://schemas.microsoft.com/office/drawing/2014/main" id="{0AA432E3-962E-4EC2-9830-DB3CBF78759B}"/>
              </a:ext>
            </a:extLst>
          </p:cNvPr>
          <p:cNvSpPr txBox="1"/>
          <p:nvPr/>
        </p:nvSpPr>
        <p:spPr>
          <a:xfrm>
            <a:off x="1371277" y="4801778"/>
            <a:ext cx="13336615"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chemeClr val="bg2"/>
                </a:solidFill>
                <a:effectLst/>
                <a:uFillTx/>
                <a:latin typeface="+mn-lt"/>
                <a:ea typeface="+mn-ea"/>
                <a:cs typeface="+mn-cs"/>
                <a:sym typeface="Helvetica"/>
              </a:rPr>
              <a:t>We will Deploy a Poll</a:t>
            </a:r>
          </a:p>
          <a:p>
            <a:pPr marL="0" marR="0" indent="0" defTabSz="825500" rtl="0" fontAlgn="auto" latinLnBrk="0" hangingPunct="0">
              <a:lnSpc>
                <a:spcPct val="100000"/>
              </a:lnSpc>
              <a:spcBef>
                <a:spcPts val="0"/>
              </a:spcBef>
              <a:spcAft>
                <a:spcPts val="0"/>
              </a:spcAft>
              <a:buClrTx/>
              <a:buSzTx/>
              <a:buFontTx/>
              <a:buNone/>
              <a:tabLst/>
            </a:pPr>
            <a:r>
              <a:rPr lang="en-US" sz="3200" cap="all" dirty="0">
                <a:solidFill>
                  <a:schemeClr val="bg2"/>
                </a:solidFill>
                <a:sym typeface="Helvetica"/>
              </a:rPr>
              <a:t> </a:t>
            </a:r>
          </a:p>
          <a:p>
            <a:pPr marL="0" marR="0" indent="0" defTabSz="825500" rtl="0" fontAlgn="auto" latinLnBrk="0" hangingPunct="0">
              <a:lnSpc>
                <a:spcPct val="100000"/>
              </a:lnSpc>
              <a:spcBef>
                <a:spcPts val="0"/>
              </a:spcBef>
              <a:spcAft>
                <a:spcPts val="0"/>
              </a:spcAft>
              <a:buClrTx/>
              <a:buSzTx/>
              <a:buFontTx/>
              <a:buNone/>
              <a:tabLst/>
            </a:pPr>
            <a:r>
              <a:rPr lang="en-US" sz="3200" cap="all" dirty="0">
                <a:solidFill>
                  <a:schemeClr val="bg2"/>
                </a:solidFill>
                <a:sym typeface="Helvetica"/>
              </a:rPr>
              <a:t>a quick survey:</a:t>
            </a:r>
            <a:endParaRPr kumimoji="0" lang="en-US" sz="3200" b="1" i="0" u="none" strike="noStrike" cap="all" spc="0" normalizeH="0" baseline="0" dirty="0">
              <a:ln>
                <a:noFill/>
              </a:ln>
              <a:solidFill>
                <a:schemeClr val="bg2"/>
              </a:solidFill>
              <a:effectLst/>
              <a:uFillTx/>
              <a:latin typeface="+mn-lt"/>
              <a:ea typeface="+mn-ea"/>
              <a:cs typeface="+mn-cs"/>
              <a:sym typeface="Helvetica"/>
            </a:endParaRPr>
          </a:p>
          <a:p>
            <a:pPr marL="0" marR="0" indent="0" defTabSz="825500" rtl="0" fontAlgn="auto" latinLnBrk="0" hangingPunct="0">
              <a:lnSpc>
                <a:spcPct val="100000"/>
              </a:lnSpc>
              <a:spcBef>
                <a:spcPts val="0"/>
              </a:spcBef>
              <a:spcAft>
                <a:spcPts val="0"/>
              </a:spcAft>
              <a:buClrTx/>
              <a:buSzTx/>
              <a:buFontTx/>
              <a:buNone/>
              <a:tabLst/>
            </a:pPr>
            <a:r>
              <a:rPr kumimoji="0" lang="en-US" sz="2800" b="1" i="0" u="none" strike="noStrike" cap="all" spc="0" normalizeH="0" baseline="0" dirty="0">
                <a:ln>
                  <a:noFill/>
                </a:ln>
                <a:solidFill>
                  <a:schemeClr val="bg2"/>
                </a:solidFill>
                <a:effectLst/>
                <a:uFillTx/>
                <a:latin typeface="+mn-lt"/>
                <a:ea typeface="+mn-ea"/>
                <a:cs typeface="+mn-cs"/>
                <a:sym typeface="Helvetica"/>
              </a:rPr>
              <a:t>How will your </a:t>
            </a:r>
            <a:r>
              <a:rPr lang="en-US" sz="2800" cap="all" dirty="0">
                <a:solidFill>
                  <a:schemeClr val="bg2"/>
                </a:solidFill>
                <a:sym typeface="Helvetica"/>
              </a:rPr>
              <a:t>Grandchildren be impacted by climate change?</a:t>
            </a:r>
          </a:p>
          <a:p>
            <a:pPr marL="0" marR="0" indent="0" defTabSz="825500" rtl="0" fontAlgn="auto" latinLnBrk="0" hangingPunct="0">
              <a:lnSpc>
                <a:spcPct val="100000"/>
              </a:lnSpc>
              <a:spcBef>
                <a:spcPts val="0"/>
              </a:spcBef>
              <a:spcAft>
                <a:spcPts val="0"/>
              </a:spcAft>
              <a:buClrTx/>
              <a:buSzTx/>
              <a:buFontTx/>
              <a:buNone/>
              <a:tabLst/>
            </a:pPr>
            <a:endParaRPr kumimoji="0" lang="en-US" sz="2800" b="1" i="0" u="none" strike="noStrike" cap="all" spc="0" normalizeH="0" baseline="0" dirty="0">
              <a:ln>
                <a:noFill/>
              </a:ln>
              <a:solidFill>
                <a:schemeClr val="bg2"/>
              </a:solidFill>
              <a:effectLst/>
              <a:uFillTx/>
              <a:latin typeface="+mn-lt"/>
              <a:ea typeface="+mn-ea"/>
              <a:cs typeface="+mn-cs"/>
              <a:sym typeface="Helvetica"/>
            </a:endParaRPr>
          </a:p>
          <a:p>
            <a:pPr marL="0" marR="0" indent="0" defTabSz="825500" rtl="0" fontAlgn="auto" latinLnBrk="0" hangingPunct="0">
              <a:lnSpc>
                <a:spcPct val="100000"/>
              </a:lnSpc>
              <a:spcBef>
                <a:spcPts val="0"/>
              </a:spcBef>
              <a:spcAft>
                <a:spcPts val="0"/>
              </a:spcAft>
              <a:buClrTx/>
              <a:buSzTx/>
              <a:buFontTx/>
              <a:buNone/>
              <a:tabLst/>
            </a:pPr>
            <a:r>
              <a:rPr lang="en-US" sz="2800" cap="all" dirty="0">
                <a:solidFill>
                  <a:schemeClr val="bg2"/>
                </a:solidFill>
                <a:sym typeface="Helvetica"/>
              </a:rPr>
              <a:t>not at all  ..  a little    ……… A lot  …..         severely impacted</a:t>
            </a:r>
            <a:endParaRPr kumimoji="0" lang="en-US" sz="2800" b="1" i="0" u="none" strike="noStrike" cap="all" spc="0" normalizeH="0" baseline="0" dirty="0">
              <a:ln>
                <a:noFill/>
              </a:ln>
              <a:solidFill>
                <a:schemeClr val="bg2"/>
              </a:solidFill>
              <a:effectLst/>
              <a:uFillTx/>
              <a:latin typeface="+mn-lt"/>
              <a:ea typeface="+mn-ea"/>
              <a:cs typeface="+mn-cs"/>
              <a:sym typeface="Helvetica"/>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7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300"/>
                                        <p:tgtEl>
                                          <p:spTgt spid="228"/>
                                        </p:tgtEl>
                                      </p:cBhvr>
                                    </p:animEffect>
                                    <p:set>
                                      <p:cBhvr>
                                        <p:cTn id="12" dur="1" fill="hold">
                                          <p:stCondLst>
                                            <p:cond delay="299"/>
                                          </p:stCondLst>
                                        </p:cTn>
                                        <p:tgtEl>
                                          <p:spTgt spid="2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advAuto="0"/>
      <p:bldP spid="228"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2019_TruthInTen_Keynote_USEnglish_Locked.038.jpeg" descr="2019_TruthInTen_Keynote_USEnglish_Locked.038.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nd Capacity">
            <a:hlinkClick r:id="" action="ppaction://media"/>
            <a:extLst>
              <a:ext uri="{FF2B5EF4-FFF2-40B4-BE49-F238E27FC236}">
                <a16:creationId xmlns:a16="http://schemas.microsoft.com/office/drawing/2014/main" id="{325E563B-E840-44DB-8037-F37248BB32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WE WANT TO SAVE THE WORLD</a:t>
            </a:r>
          </a:p>
        </p:txBody>
      </p:sp>
      <p:sp>
        <p:nvSpPr>
          <p:cNvPr id="3" name="Text Placeholder 2"/>
          <p:cNvSpPr>
            <a:spLocks noGrp="1"/>
          </p:cNvSpPr>
          <p:nvPr>
            <p:ph type="body" idx="1"/>
          </p:nvPr>
        </p:nvSpPr>
        <p:spPr/>
        <p:txBody>
          <a:bodyPr/>
          <a:lstStyle/>
          <a:p>
            <a:pPr marL="16934" indent="0">
              <a:buNone/>
            </a:pPr>
            <a:endParaRPr lang="en-US" dirty="0"/>
          </a:p>
          <a:p>
            <a:pPr marL="16934"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30" y="1347333"/>
            <a:ext cx="13657006" cy="7682066"/>
          </a:xfrm>
          <a:prstGeom prst="rect">
            <a:avLst/>
          </a:prstGeom>
        </p:spPr>
      </p:pic>
    </p:spTree>
    <p:extLst>
      <p:ext uri="{BB962C8B-B14F-4D97-AF65-F5344CB8AC3E}">
        <p14:creationId xmlns:p14="http://schemas.microsoft.com/office/powerpoint/2010/main" val="276399861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2019_TruthInTen_Keynote_USEnglish_Locked.041.jpeg" descr="2019_TruthInTen_Keynote_USEnglish_Locked.041.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lar Installations">
            <a:hlinkClick r:id="" action="ppaction://media"/>
            <a:extLst>
              <a:ext uri="{FF2B5EF4-FFF2-40B4-BE49-F238E27FC236}">
                <a16:creationId xmlns:a16="http://schemas.microsoft.com/office/drawing/2014/main" id="{C0118423-CB8B-4DB5-A73B-4067EE0D3B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lar cost">
            <a:hlinkClick r:id="" action="ppaction://media"/>
            <a:extLst>
              <a:ext uri="{FF2B5EF4-FFF2-40B4-BE49-F238E27FC236}">
                <a16:creationId xmlns:a16="http://schemas.microsoft.com/office/drawing/2014/main" id="{30262FA6-BD6F-4C31-8B52-9E8DBB2F24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2019_TruthInTen_Keynote_USEnglish_Locked.047.jpeg" descr="2019_TruthInTen_Keynote_USEnglish_Locked.047.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EDs">
            <a:hlinkClick r:id="" action="ppaction://media"/>
            <a:extLst>
              <a:ext uri="{FF2B5EF4-FFF2-40B4-BE49-F238E27FC236}">
                <a16:creationId xmlns:a16="http://schemas.microsoft.com/office/drawing/2014/main" id="{131BF150-BDFB-443C-BDA8-2C88DA58E2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Vs">
            <a:hlinkClick r:id="" action="ppaction://media"/>
            <a:extLst>
              <a:ext uri="{FF2B5EF4-FFF2-40B4-BE49-F238E27FC236}">
                <a16:creationId xmlns:a16="http://schemas.microsoft.com/office/drawing/2014/main" id="{9906535A-530A-4048-8F7C-752E1261E0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2019_TruthInTen_Keynote_USEnglish_Locked.053.jpeg" descr="2019_TruthInTen_Keynote_USEnglish_Locked.053.jpeg"/>
          <p:cNvPicPr>
            <a:picLocks noChangeAspect="1"/>
          </p:cNvPicPr>
          <p:nvPr/>
        </p:nvPicPr>
        <p:blipFill>
          <a:blip r:embed="rId3"/>
          <a:stretch>
            <a:fillRect/>
          </a:stretch>
        </p:blipFill>
        <p:spPr>
          <a:xfrm>
            <a:off x="0" y="-123987"/>
            <a:ext cx="16256000" cy="9144000"/>
          </a:xfrm>
          <a:prstGeom prst="rect">
            <a:avLst/>
          </a:prstGeom>
          <a:ln w="12700">
            <a:miter lim="400000"/>
          </a:ln>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ris">
            <a:hlinkClick r:id="" action="ppaction://media"/>
            <a:extLst>
              <a:ext uri="{FF2B5EF4-FFF2-40B4-BE49-F238E27FC236}">
                <a16:creationId xmlns:a16="http://schemas.microsoft.com/office/drawing/2014/main" id="{262555AF-C04C-44F1-BE94-32D8E66CCB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2019_TruthInTen_Keynote_USEnglish_Locked.055.jpeg" descr="2019_TruthInTen_Keynote_USEnglish_Locked.055.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4AA489-E4A1-4377-89ED-945A3ECB007B}"/>
              </a:ext>
            </a:extLst>
          </p:cNvPr>
          <p:cNvSpPr txBox="1"/>
          <p:nvPr/>
        </p:nvSpPr>
        <p:spPr>
          <a:xfrm>
            <a:off x="0" y="423664"/>
            <a:ext cx="15570200" cy="87203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8000" b="0" cap="all" dirty="0">
                <a:solidFill>
                  <a:schemeClr val="bg2"/>
                </a:solidFill>
                <a:sym typeface="Helvetica"/>
              </a:rPr>
              <a:t>CLIMATE CHANGE in NJ</a:t>
            </a:r>
          </a:p>
          <a:p>
            <a:pPr marL="0" marR="0" indent="0" algn="ctr" defTabSz="825500" rtl="0" fontAlgn="auto" latinLnBrk="0" hangingPunct="0">
              <a:lnSpc>
                <a:spcPct val="100000"/>
              </a:lnSpc>
              <a:spcBef>
                <a:spcPts val="0"/>
              </a:spcBef>
              <a:spcAft>
                <a:spcPts val="0"/>
              </a:spcAft>
              <a:buClrTx/>
              <a:buSzTx/>
              <a:buFontTx/>
              <a:buNone/>
              <a:tabLst/>
            </a:pPr>
            <a:r>
              <a:rPr lang="en-US" sz="8000" b="0" cap="all" dirty="0">
                <a:solidFill>
                  <a:schemeClr val="bg2"/>
                </a:solidFill>
                <a:sym typeface="Helvetica"/>
              </a:rPr>
              <a:t>May 7, 2020 Webinar</a:t>
            </a:r>
          </a:p>
          <a:p>
            <a:pPr algn="ctr" defTabSz="825500"/>
            <a:r>
              <a:rPr lang="en-US" u="sng" dirty="0"/>
              <a:t>NJDEP Climate Change Resiliency </a:t>
            </a:r>
            <a:r>
              <a:rPr lang="en-US" u="sng" dirty="0" err="1"/>
              <a:t>Strat</a:t>
            </a:r>
            <a:r>
              <a:rPr lang="en-US" dirty="0" err="1"/>
              <a:t>Strategy</a:t>
            </a:r>
            <a:endParaRPr lang="en-US" sz="8000" b="0" cap="all" dirty="0">
              <a:solidFill>
                <a:schemeClr val="bg2"/>
              </a:solidFill>
              <a:sym typeface="Helvetica"/>
            </a:endParaRPr>
          </a:p>
          <a:p>
            <a:pPr algn="ctr" defTabSz="825500"/>
            <a:r>
              <a:rPr lang="en-US" dirty="0"/>
              <a:t>Strategy</a:t>
            </a:r>
            <a:endParaRPr lang="en-US" sz="8000" b="0" cap="all" dirty="0">
              <a:solidFill>
                <a:schemeClr val="bg2"/>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US" sz="8000" b="0" cap="all" dirty="0">
                <a:solidFill>
                  <a:schemeClr val="bg2"/>
                </a:solidFill>
                <a:sym typeface="Helvetica"/>
              </a:rPr>
              <a:t> NJ DEP </a:t>
            </a:r>
          </a:p>
          <a:p>
            <a:pPr marL="0" marR="0" indent="0" algn="ctr" defTabSz="825500" rtl="0" fontAlgn="auto" latinLnBrk="0" hangingPunct="0">
              <a:lnSpc>
                <a:spcPct val="100000"/>
              </a:lnSpc>
              <a:spcBef>
                <a:spcPts val="0"/>
              </a:spcBef>
              <a:spcAft>
                <a:spcPts val="0"/>
              </a:spcAft>
              <a:buClrTx/>
              <a:buSzTx/>
              <a:buFontTx/>
              <a:buNone/>
              <a:tabLst/>
            </a:pPr>
            <a:r>
              <a:rPr kumimoji="0" lang="en-US" sz="4000" b="0" i="0" u="none" strike="noStrike" cap="all" spc="0" normalizeH="0" baseline="0" dirty="0">
                <a:ln>
                  <a:noFill/>
                </a:ln>
                <a:solidFill>
                  <a:schemeClr val="bg2"/>
                </a:solidFill>
                <a:effectLst/>
                <a:uFillTx/>
                <a:latin typeface="+mn-lt"/>
                <a:ea typeface="+mn-ea"/>
                <a:cs typeface="+mn-cs"/>
                <a:sym typeface="Helvetica"/>
              </a:rPr>
              <a:t>   </a:t>
            </a:r>
          </a:p>
          <a:p>
            <a:pPr marL="0" marR="0" indent="0" algn="ctr" defTabSz="825500" rtl="0" fontAlgn="auto" latinLnBrk="0" hangingPunct="0">
              <a:lnSpc>
                <a:spcPct val="100000"/>
              </a:lnSpc>
              <a:spcBef>
                <a:spcPts val="0"/>
              </a:spcBef>
              <a:spcAft>
                <a:spcPts val="0"/>
              </a:spcAft>
              <a:buClrTx/>
              <a:buSzTx/>
              <a:buFontTx/>
              <a:buNone/>
              <a:tabLst/>
            </a:pPr>
            <a:r>
              <a:rPr kumimoji="0" lang="en-US" sz="4000" b="0" i="0" u="none" strike="noStrike" cap="all" spc="0" normalizeH="0" baseline="0" dirty="0">
                <a:ln>
                  <a:noFill/>
                </a:ln>
                <a:solidFill>
                  <a:schemeClr val="bg2"/>
                </a:solidFill>
                <a:effectLst/>
                <a:uFillTx/>
                <a:latin typeface="+mn-lt"/>
                <a:ea typeface="+mn-ea"/>
                <a:cs typeface="+mn-cs"/>
                <a:sym typeface="Helvetica"/>
              </a:rPr>
              <a:t>Climate Change Resiliency Strategy, May 7, 2020 </a:t>
            </a:r>
            <a:r>
              <a:rPr lang="en-US" sz="4000" dirty="0"/>
              <a:t> 30</a:t>
            </a:r>
            <a:r>
              <a:rPr lang="en-US" sz="4000" u="sng" dirty="0">
                <a:hlinkClick r:id="rId3"/>
              </a:rPr>
              <a:t>https://www.nj.gov/dep/climatechange/resilience.html</a:t>
            </a:r>
            <a:endParaRPr lang="en-US" sz="4000" u="sng" dirty="0"/>
          </a:p>
          <a:p>
            <a:pPr marL="0" marR="0" indent="0" algn="ctr" defTabSz="825500" rtl="0" fontAlgn="auto" latinLnBrk="0" hangingPunct="0">
              <a:lnSpc>
                <a:spcPct val="100000"/>
              </a:lnSpc>
              <a:spcBef>
                <a:spcPts val="0"/>
              </a:spcBef>
              <a:spcAft>
                <a:spcPts val="0"/>
              </a:spcAft>
              <a:buClrTx/>
              <a:buSzTx/>
              <a:buFontTx/>
              <a:buNone/>
              <a:tabLst/>
            </a:pPr>
            <a:endParaRPr lang="en-US" sz="4000" b="0" u="sng" cap="all" dirty="0">
              <a:solidFill>
                <a:schemeClr val="bg2"/>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US" sz="4000" b="0" u="sng" cap="all" dirty="0">
                <a:solidFill>
                  <a:schemeClr val="bg2"/>
                </a:solidFill>
                <a:sym typeface="Helvetica"/>
              </a:rPr>
              <a:t>6 minute 30 second CLIMATE Projections for </a:t>
            </a:r>
            <a:r>
              <a:rPr lang="en-US" sz="4000" b="0" u="sng" cap="all" dirty="0">
                <a:solidFill>
                  <a:schemeClr val="bg2">
                    <a:lumMod val="50000"/>
                  </a:schemeClr>
                </a:solidFill>
                <a:sym typeface="Helvetica"/>
              </a:rPr>
              <a:t>NJ:</a:t>
            </a:r>
          </a:p>
          <a:p>
            <a:pPr algn="ctr" defTabSz="825500"/>
            <a:r>
              <a:rPr lang="en-US" sz="4000" dirty="0">
                <a:solidFill>
                  <a:schemeClr val="bg2"/>
                </a:solidFill>
              </a:rPr>
              <a:t>https://youtu.be/PweLswg58i8</a:t>
            </a:r>
          </a:p>
          <a:p>
            <a:pPr algn="ctr" defTabSz="825500"/>
            <a:r>
              <a:rPr lang="en-US" sz="4000" u="sng" dirty="0"/>
              <a:t>https://www.nj.gov/dep/climatechange/resilience.html</a:t>
            </a:r>
          </a:p>
        </p:txBody>
      </p:sp>
    </p:spTree>
    <p:extLst>
      <p:ext uri="{BB962C8B-B14F-4D97-AF65-F5344CB8AC3E}">
        <p14:creationId xmlns:p14="http://schemas.microsoft.com/office/powerpoint/2010/main" val="333271847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2019_TruthInTen_Keynote_USEnglish_Locked.002.jpeg" descr="2019_TruthInTen_Keynote_USEnglish_Locked.002.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04389C-02E9-466B-88FA-A912794C221B}"/>
              </a:ext>
            </a:extLst>
          </p:cNvPr>
          <p:cNvPicPr>
            <a:picLocks noChangeAspect="1"/>
          </p:cNvPicPr>
          <p:nvPr/>
        </p:nvPicPr>
        <p:blipFill>
          <a:blip r:embed="rId3"/>
          <a:stretch>
            <a:fillRect/>
          </a:stretch>
        </p:blipFill>
        <p:spPr>
          <a:xfrm>
            <a:off x="812800" y="0"/>
            <a:ext cx="14630400" cy="9144000"/>
          </a:xfrm>
          <a:prstGeom prst="rect">
            <a:avLst/>
          </a:prstGeom>
        </p:spPr>
      </p:pic>
      <p:sp>
        <p:nvSpPr>
          <p:cNvPr id="2" name="TextBox 1">
            <a:extLst>
              <a:ext uri="{FF2B5EF4-FFF2-40B4-BE49-F238E27FC236}">
                <a16:creationId xmlns:a16="http://schemas.microsoft.com/office/drawing/2014/main" id="{F9E8D886-8BB2-424F-8A1A-C94B76F33885}"/>
              </a:ext>
            </a:extLst>
          </p:cNvPr>
          <p:cNvSpPr txBox="1"/>
          <p:nvPr/>
        </p:nvSpPr>
        <p:spPr>
          <a:xfrm>
            <a:off x="1873987" y="6515519"/>
            <a:ext cx="621965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825500"/>
            <a:r>
              <a:rPr lang="en-US" sz="1800" b="0" u="sng" cap="all" dirty="0">
                <a:solidFill>
                  <a:schemeClr val="bg2"/>
                </a:solidFill>
                <a:sym typeface="Helvetica"/>
              </a:rPr>
              <a:t>6 minute 30 second CLIMATE Projections for </a:t>
            </a:r>
            <a:r>
              <a:rPr lang="en-US" sz="1800" b="0" u="sng" cap="all" dirty="0">
                <a:solidFill>
                  <a:schemeClr val="bg2">
                    <a:lumMod val="50000"/>
                  </a:schemeClr>
                </a:solidFill>
                <a:sym typeface="Helvetica"/>
              </a:rPr>
              <a:t>NJ</a:t>
            </a:r>
            <a:br>
              <a:rPr lang="en-US" sz="1800" b="0" u="sng" cap="all" dirty="0">
                <a:solidFill>
                  <a:schemeClr val="bg2">
                    <a:lumMod val="50000"/>
                  </a:schemeClr>
                </a:solidFill>
                <a:sym typeface="Helvetica"/>
              </a:rPr>
            </a:br>
            <a:r>
              <a:rPr lang="en-US" sz="1800" b="0" u="sng" cap="all" dirty="0">
                <a:solidFill>
                  <a:schemeClr val="bg2">
                    <a:lumMod val="50000"/>
                  </a:schemeClr>
                </a:solidFill>
                <a:sym typeface="Helvetica"/>
              </a:rPr>
              <a:t>not included in this </a:t>
            </a:r>
            <a:r>
              <a:rPr lang="en-US" sz="1800" b="0" u="sng" cap="all" dirty="0" err="1">
                <a:solidFill>
                  <a:schemeClr val="bg2">
                    <a:lumMod val="50000"/>
                  </a:schemeClr>
                </a:solidFill>
                <a:sym typeface="Helvetica"/>
              </a:rPr>
              <a:t>PPTx</a:t>
            </a:r>
            <a:r>
              <a:rPr lang="en-US" sz="1800" b="0" u="sng" cap="all" dirty="0">
                <a:solidFill>
                  <a:schemeClr val="bg2">
                    <a:lumMod val="50000"/>
                  </a:schemeClr>
                </a:solidFill>
                <a:sym typeface="Helvetica"/>
              </a:rPr>
              <a:t> file.;    View at:</a:t>
            </a:r>
          </a:p>
          <a:p>
            <a:pPr algn="ctr" defTabSz="825500"/>
            <a:r>
              <a:rPr lang="en-US" sz="2400" dirty="0">
                <a:solidFill>
                  <a:schemeClr val="bg2"/>
                </a:solidFill>
              </a:rPr>
              <a:t>https://youtu.be/PweLswg58i8</a:t>
            </a:r>
          </a:p>
        </p:txBody>
      </p:sp>
    </p:spTree>
    <p:extLst>
      <p:ext uri="{BB962C8B-B14F-4D97-AF65-F5344CB8AC3E}">
        <p14:creationId xmlns:p14="http://schemas.microsoft.com/office/powerpoint/2010/main" val="134803349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2A19A3-9C38-4C9B-B4BB-0C0906FC1BFF}"/>
              </a:ext>
            </a:extLst>
          </p:cNvPr>
          <p:cNvSpPr>
            <a:spLocks noGrp="1"/>
          </p:cNvSpPr>
          <p:nvPr>
            <p:ph type="body" idx="1"/>
          </p:nvPr>
        </p:nvSpPr>
        <p:spPr/>
        <p:txBody>
          <a:bodyPr/>
          <a:lstStyle/>
          <a:p>
            <a:pPr marL="16934" indent="0">
              <a:buNone/>
            </a:pPr>
            <a:r>
              <a:rPr lang="en-US" dirty="0"/>
              <a:t>    Poll – were you aware of all these forecasted future climate changes in NJ?</a:t>
            </a:r>
          </a:p>
          <a:p>
            <a:pPr marL="531284" indent="-514350">
              <a:buAutoNum type="arabicPeriod"/>
            </a:pPr>
            <a:r>
              <a:rPr lang="en-US" dirty="0"/>
              <a:t>None </a:t>
            </a:r>
          </a:p>
          <a:p>
            <a:pPr marL="531284" indent="-514350">
              <a:buAutoNum type="arabicPeriod"/>
            </a:pPr>
            <a:r>
              <a:rPr lang="en-US" dirty="0"/>
              <a:t>Some</a:t>
            </a:r>
          </a:p>
          <a:p>
            <a:pPr marL="531284" indent="-514350">
              <a:buAutoNum type="arabicPeriod"/>
            </a:pPr>
            <a:r>
              <a:rPr lang="en-US" dirty="0"/>
              <a:t>Most</a:t>
            </a:r>
          </a:p>
          <a:p>
            <a:pPr marL="531284" indent="-514350">
              <a:buAutoNum type="arabicPeriod"/>
            </a:pPr>
            <a:r>
              <a:rPr lang="en-US" dirty="0"/>
              <a:t>All</a:t>
            </a:r>
          </a:p>
          <a:p>
            <a:pPr marL="531284" indent="-514350">
              <a:buAutoNum type="arabicPeriod"/>
            </a:pPr>
            <a:endParaRPr lang="en-US" dirty="0"/>
          </a:p>
          <a:p>
            <a:pPr marL="531284" indent="-514350">
              <a:buAutoNum type="arabicPeriod"/>
            </a:pPr>
            <a:endParaRPr lang="en-US" dirty="0"/>
          </a:p>
          <a:p>
            <a:pPr marL="531284" indent="-514350">
              <a:buAutoNum type="arabicPeriod"/>
            </a:pPr>
            <a:r>
              <a:rPr lang="en-US" dirty="0"/>
              <a:t>Enter on CHAT: what surprised you the most</a:t>
            </a:r>
          </a:p>
        </p:txBody>
      </p:sp>
    </p:spTree>
    <p:extLst>
      <p:ext uri="{BB962C8B-B14F-4D97-AF65-F5344CB8AC3E}">
        <p14:creationId xmlns:p14="http://schemas.microsoft.com/office/powerpoint/2010/main" val="336086949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63600"/>
            <a:ext cx="14909800" cy="774700"/>
          </a:xfrm>
        </p:spPr>
        <p:txBody>
          <a:bodyPr>
            <a:normAutofit fontScale="90000"/>
          </a:bodyPr>
          <a:lstStyle/>
          <a:p>
            <a:pPr algn="ctr"/>
            <a:r>
              <a:rPr lang="en-US" sz="6500" dirty="0"/>
              <a:t>New Jersey’s Clean Energy Initiatives</a:t>
            </a:r>
          </a:p>
        </p:txBody>
      </p:sp>
      <p:sp>
        <p:nvSpPr>
          <p:cNvPr id="3" name="Text Placeholder 2"/>
          <p:cNvSpPr>
            <a:spLocks noGrp="1"/>
          </p:cNvSpPr>
          <p:nvPr>
            <p:ph type="body" sz="quarter" idx="1"/>
          </p:nvPr>
        </p:nvSpPr>
        <p:spPr>
          <a:xfrm>
            <a:off x="1066800" y="2374900"/>
            <a:ext cx="13754100" cy="5871325"/>
          </a:xfrm>
        </p:spPr>
        <p:txBody>
          <a:bodyPr>
            <a:normAutofit fontScale="92500" lnSpcReduction="10000"/>
          </a:bodyPr>
          <a:lstStyle/>
          <a:p>
            <a:pPr marL="571529" indent="-571529">
              <a:buClr>
                <a:schemeClr val="tx1"/>
              </a:buClr>
              <a:buFont typeface="Courier New" panose="02070309020205020404" pitchFamily="49" charset="0"/>
              <a:buChar char="o"/>
            </a:pPr>
            <a:r>
              <a:rPr lang="en-US" sz="4334" b="1" dirty="0">
                <a:solidFill>
                  <a:schemeClr val="tx2">
                    <a:lumMod val="10000"/>
                  </a:schemeClr>
                </a:solidFill>
              </a:rPr>
              <a:t>NJ 2019 Energy Master Plan: 100% Clean Energy by 2050</a:t>
            </a:r>
          </a:p>
          <a:p>
            <a:pPr marL="571529" indent="-571529">
              <a:buClr>
                <a:schemeClr val="tx1"/>
              </a:buClr>
              <a:buFont typeface="Courier New" panose="02070309020205020404" pitchFamily="49" charset="0"/>
              <a:buChar char="o"/>
            </a:pPr>
            <a:r>
              <a:rPr lang="en-US" sz="4334" b="1" dirty="0">
                <a:solidFill>
                  <a:schemeClr val="tx2">
                    <a:lumMod val="10000"/>
                  </a:schemeClr>
                </a:solidFill>
              </a:rPr>
              <a:t>Rejoin Regional Greenhouse Gas Initiative (RGGI)</a:t>
            </a:r>
          </a:p>
          <a:p>
            <a:pPr marL="571529" indent="-571529">
              <a:buClr>
                <a:schemeClr val="tx1"/>
              </a:buClr>
              <a:buFont typeface="Courier New" panose="02070309020205020404" pitchFamily="49" charset="0"/>
              <a:buChar char="o"/>
            </a:pPr>
            <a:r>
              <a:rPr lang="en-US" sz="4334" b="1" dirty="0">
                <a:solidFill>
                  <a:schemeClr val="tx2">
                    <a:lumMod val="10000"/>
                  </a:schemeClr>
                </a:solidFill>
              </a:rPr>
              <a:t>Join US Climate Alliance</a:t>
            </a:r>
          </a:p>
          <a:p>
            <a:pPr marL="571529" indent="-571529">
              <a:buClr>
                <a:schemeClr val="tx1"/>
              </a:buClr>
              <a:buFont typeface="Courier New" panose="02070309020205020404" pitchFamily="49" charset="0"/>
              <a:buChar char="o"/>
            </a:pPr>
            <a:r>
              <a:rPr lang="en-US" sz="4334" b="1" dirty="0">
                <a:solidFill>
                  <a:schemeClr val="tx2">
                    <a:lumMod val="10000"/>
                  </a:schemeClr>
                </a:solidFill>
              </a:rPr>
              <a:t>Renewable Energy Law</a:t>
            </a:r>
          </a:p>
          <a:p>
            <a:pPr marL="876344" lvl="1" indent="-571529">
              <a:buFont typeface="Arial" panose="020B0604020202020204" pitchFamily="34" charset="0"/>
              <a:buChar char="•"/>
            </a:pPr>
            <a:r>
              <a:rPr lang="en-US" sz="3467" b="1" dirty="0">
                <a:solidFill>
                  <a:schemeClr val="tx2">
                    <a:lumMod val="10000"/>
                  </a:schemeClr>
                </a:solidFill>
              </a:rPr>
              <a:t>Renewable Energy Standard (graduated to 50% by 2030)</a:t>
            </a:r>
          </a:p>
          <a:p>
            <a:pPr marL="876344" lvl="1" indent="-571529">
              <a:buFont typeface="Arial" panose="020B0604020202020204" pitchFamily="34" charset="0"/>
              <a:buChar char="•"/>
            </a:pPr>
            <a:r>
              <a:rPr lang="en-US" sz="3467" b="1" dirty="0">
                <a:solidFill>
                  <a:schemeClr val="tx2">
                    <a:lumMod val="10000"/>
                  </a:schemeClr>
                </a:solidFill>
              </a:rPr>
              <a:t>Solar, Offshore Wind, Energy Efficiency, Energy Storage</a:t>
            </a:r>
          </a:p>
          <a:p>
            <a:pPr marL="876344" lvl="1" indent="-571529">
              <a:buFont typeface="Arial" panose="020B0604020202020204" pitchFamily="34" charset="0"/>
              <a:buChar char="•"/>
            </a:pPr>
            <a:r>
              <a:rPr lang="en-US" sz="3467" b="1" dirty="0">
                <a:solidFill>
                  <a:schemeClr val="tx2">
                    <a:lumMod val="10000"/>
                  </a:schemeClr>
                </a:solidFill>
              </a:rPr>
              <a:t>Energy Aggregation, Community Solar, EVs </a:t>
            </a:r>
          </a:p>
          <a:p>
            <a:pPr marL="571529" indent="-571529">
              <a:buFont typeface="Arial" panose="020B0604020202020204" pitchFamily="34" charset="0"/>
              <a:buChar char="•"/>
            </a:pPr>
            <a:endParaRPr lang="en-US" sz="4400" dirty="0"/>
          </a:p>
        </p:txBody>
      </p:sp>
    </p:spTree>
    <p:extLst>
      <p:ext uri="{BB962C8B-B14F-4D97-AF65-F5344CB8AC3E}">
        <p14:creationId xmlns:p14="http://schemas.microsoft.com/office/powerpoint/2010/main" val="276791703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280398" y="385435"/>
            <a:ext cx="8265086" cy="1775874"/>
          </a:xfrm>
        </p:spPr>
        <p:txBody>
          <a:bodyPr>
            <a:noAutofit/>
          </a:bodyPr>
          <a:lstStyle/>
          <a:p>
            <a:r>
              <a:rPr lang="en-US" sz="5867" dirty="0"/>
              <a:t>NJ Joins RGGI </a:t>
            </a:r>
            <a:r>
              <a:rPr lang="en-US" sz="4000" dirty="0"/>
              <a:t>1/1/2020</a:t>
            </a:r>
            <a:br>
              <a:rPr lang="en-US" sz="5867" dirty="0"/>
            </a:br>
            <a:br>
              <a:rPr lang="en-US" sz="5867" dirty="0"/>
            </a:br>
            <a:r>
              <a:rPr lang="en-US" sz="4400" dirty="0">
                <a:solidFill>
                  <a:schemeClr val="tx2">
                    <a:lumMod val="10000"/>
                  </a:schemeClr>
                </a:solidFill>
              </a:rPr>
              <a:t>RGGI Results To Date:</a:t>
            </a:r>
            <a:br>
              <a:rPr lang="en-US" sz="5867" dirty="0">
                <a:solidFill>
                  <a:schemeClr val="tx2">
                    <a:lumMod val="10000"/>
                  </a:schemeClr>
                </a:solidFill>
              </a:rPr>
            </a:br>
            <a:r>
              <a:rPr lang="en-US" sz="5867" dirty="0">
                <a:solidFill>
                  <a:schemeClr val="tx2">
                    <a:lumMod val="10000"/>
                  </a:schemeClr>
                </a:solidFill>
              </a:rPr>
              <a:t>-</a:t>
            </a:r>
            <a:r>
              <a:rPr lang="en-US" sz="4400" dirty="0">
                <a:solidFill>
                  <a:schemeClr val="tx2">
                    <a:lumMod val="10000"/>
                  </a:schemeClr>
                </a:solidFill>
              </a:rPr>
              <a:t>Carbon Emissions down 46%</a:t>
            </a:r>
            <a:br>
              <a:rPr lang="en-US" sz="4400" dirty="0">
                <a:solidFill>
                  <a:schemeClr val="tx2">
                    <a:lumMod val="10000"/>
                  </a:schemeClr>
                </a:solidFill>
              </a:rPr>
            </a:br>
            <a:r>
              <a:rPr lang="en-US" sz="4400" dirty="0">
                <a:solidFill>
                  <a:schemeClr val="tx2">
                    <a:lumMod val="10000"/>
                  </a:schemeClr>
                </a:solidFill>
              </a:rPr>
              <a:t>-Electricity prices down 5.7%</a:t>
            </a:r>
            <a:br>
              <a:rPr lang="en-US" sz="4400" dirty="0">
                <a:solidFill>
                  <a:schemeClr val="tx2">
                    <a:lumMod val="10000"/>
                  </a:schemeClr>
                </a:solidFill>
              </a:rPr>
            </a:br>
            <a:r>
              <a:rPr lang="en-US" sz="4400" dirty="0">
                <a:solidFill>
                  <a:schemeClr val="tx2">
                    <a:lumMod val="10000"/>
                  </a:schemeClr>
                </a:solidFill>
              </a:rPr>
              <a:t> (US rates up 7.6%)</a:t>
            </a:r>
            <a:br>
              <a:rPr lang="en-US" sz="4400" dirty="0">
                <a:solidFill>
                  <a:schemeClr val="tx2">
                    <a:lumMod val="10000"/>
                  </a:schemeClr>
                </a:solidFill>
              </a:rPr>
            </a:br>
            <a:r>
              <a:rPr lang="en-US" sz="4400" dirty="0">
                <a:solidFill>
                  <a:schemeClr val="tx2">
                    <a:lumMod val="10000"/>
                  </a:schemeClr>
                </a:solidFill>
              </a:rPr>
              <a:t>-State economies grew faster than all other US states</a:t>
            </a:r>
            <a:br>
              <a:rPr lang="en-US" sz="4400" dirty="0">
                <a:solidFill>
                  <a:schemeClr val="tx2">
                    <a:lumMod val="10000"/>
                  </a:schemeClr>
                </a:solidFill>
              </a:rPr>
            </a:br>
            <a:r>
              <a:rPr lang="en-US" sz="4400" dirty="0">
                <a:solidFill>
                  <a:schemeClr val="tx2">
                    <a:lumMod val="10000"/>
                  </a:schemeClr>
                </a:solidFill>
              </a:rPr>
              <a:t>-$3.2B revenue from carbon permit auction system </a:t>
            </a:r>
            <a:br>
              <a:rPr lang="en-US" sz="4400" dirty="0">
                <a:solidFill>
                  <a:schemeClr val="tx2">
                    <a:lumMod val="10000"/>
                  </a:schemeClr>
                </a:solidFill>
              </a:rPr>
            </a:br>
            <a:br>
              <a:rPr lang="en-US" sz="5867" dirty="0"/>
            </a:br>
            <a:endParaRPr lang="en-US" sz="5867" dirty="0"/>
          </a:p>
        </p:txBody>
      </p:sp>
      <p:sp>
        <p:nvSpPr>
          <p:cNvPr id="10" name="TextBox 9">
            <a:extLst>
              <a:ext uri="{FF2B5EF4-FFF2-40B4-BE49-F238E27FC236}">
                <a16:creationId xmlns:a16="http://schemas.microsoft.com/office/drawing/2014/main" id="{988BBFFF-B149-4B9B-8EE6-9F227A0342FE}"/>
              </a:ext>
            </a:extLst>
          </p:cNvPr>
          <p:cNvSpPr txBox="1"/>
          <p:nvPr/>
        </p:nvSpPr>
        <p:spPr>
          <a:xfrm>
            <a:off x="871649" y="8390413"/>
            <a:ext cx="7673835" cy="523220"/>
          </a:xfrm>
          <a:prstGeom prst="rect">
            <a:avLst/>
          </a:prstGeom>
          <a:noFill/>
        </p:spPr>
        <p:txBody>
          <a:bodyPr wrap="square" rtlCol="0">
            <a:spAutoFit/>
          </a:bodyPr>
          <a:lstStyle/>
          <a:p>
            <a:pPr algn="ctr" defTabSz="550361"/>
            <a:r>
              <a:rPr lang="en-US" sz="1400" cap="all" dirty="0">
                <a:solidFill>
                  <a:srgbClr val="0365C0">
                    <a:lumMod val="50000"/>
                  </a:srgbClr>
                </a:solidFill>
                <a:sym typeface="Helvetica"/>
              </a:rPr>
              <a:t>https://insideclimatenews.org/news/03102019/pennsylvania-rggi-coal-gas-power-plant-emissions-carbon-cap-trade-regulation</a:t>
            </a:r>
          </a:p>
        </p:txBody>
      </p:sp>
      <p:pic>
        <p:nvPicPr>
          <p:cNvPr id="4" name="Picture 3">
            <a:extLst>
              <a:ext uri="{FF2B5EF4-FFF2-40B4-BE49-F238E27FC236}">
                <a16:creationId xmlns:a16="http://schemas.microsoft.com/office/drawing/2014/main" id="{35547CE7-BA3D-4BA2-9A43-07C02996F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5484" y="98479"/>
            <a:ext cx="7430118" cy="8947042"/>
          </a:xfrm>
          <a:prstGeom prst="rect">
            <a:avLst/>
          </a:prstGeom>
        </p:spPr>
      </p:pic>
    </p:spTree>
    <p:extLst>
      <p:ext uri="{BB962C8B-B14F-4D97-AF65-F5344CB8AC3E}">
        <p14:creationId xmlns:p14="http://schemas.microsoft.com/office/powerpoint/2010/main" val="351663077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677333" y="519247"/>
            <a:ext cx="15056000" cy="924000"/>
          </a:xfrm>
        </p:spPr>
        <p:txBody>
          <a:bodyPr/>
          <a:lstStyle/>
          <a:p>
            <a:pPr algn="ctr"/>
            <a:r>
              <a:rPr lang="en-US" sz="4400" dirty="0"/>
              <a:t>NJ has goal of 7,500 MW from offshore wind by 2035</a:t>
            </a:r>
            <a:endParaRPr lang="en-US" dirty="0"/>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a:p>
            <a:pPr marL="16934" indent="0">
              <a:buNone/>
            </a:pPr>
            <a:endParaRPr lang="en-US" dirty="0"/>
          </a:p>
        </p:txBody>
      </p:sp>
      <p:pic>
        <p:nvPicPr>
          <p:cNvPr id="5" name="Picture 4" descr="https://farm5.staticflickr.com/4360/37158627656_25af21e841_c.jpg"/>
          <p:cNvPicPr/>
          <p:nvPr/>
        </p:nvPicPr>
        <p:blipFill>
          <a:blip r:embed="rId3">
            <a:extLst>
              <a:ext uri="{28A0092B-C50C-407E-A947-70E740481C1C}">
                <a14:useLocalDpi xmlns:a14="http://schemas.microsoft.com/office/drawing/2010/main" val="0"/>
              </a:ext>
            </a:extLst>
          </a:blip>
          <a:srcRect/>
          <a:stretch>
            <a:fillRect/>
          </a:stretch>
        </p:blipFill>
        <p:spPr bwMode="auto">
          <a:xfrm>
            <a:off x="2274849" y="1443247"/>
            <a:ext cx="11887200" cy="7366216"/>
          </a:xfrm>
          <a:prstGeom prst="rect">
            <a:avLst/>
          </a:prstGeom>
          <a:noFill/>
          <a:ln>
            <a:noFill/>
          </a:ln>
        </p:spPr>
      </p:pic>
    </p:spTree>
    <p:extLst>
      <p:ext uri="{BB962C8B-B14F-4D97-AF65-F5344CB8AC3E}">
        <p14:creationId xmlns:p14="http://schemas.microsoft.com/office/powerpoint/2010/main" val="399719110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normAutofit/>
          </a:bodyPr>
          <a:lstStyle/>
          <a:p>
            <a:pPr algn="ctr"/>
            <a:r>
              <a:rPr lang="en-US" sz="4400" dirty="0"/>
              <a:t>NJ Top 7 Solar States: 123,000 Solar Panel installs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45" y="1608666"/>
            <a:ext cx="14821989" cy="7349852"/>
          </a:xfrm>
          <a:prstGeom prst="rect">
            <a:avLst/>
          </a:prstGeom>
        </p:spPr>
      </p:pic>
    </p:spTree>
    <p:extLst>
      <p:ext uri="{BB962C8B-B14F-4D97-AF65-F5344CB8AC3E}">
        <p14:creationId xmlns:p14="http://schemas.microsoft.com/office/powerpoint/2010/main" val="61561863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Solar at Six Flags Great Adventure</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677334" y="1608666"/>
            <a:ext cx="14901333" cy="6908317"/>
          </a:xfrm>
        </p:spPr>
        <p:txBody>
          <a:bodyPr/>
          <a:lstStyle/>
          <a:p>
            <a:pPr marL="16934"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308" y="1347333"/>
            <a:ext cx="13076051" cy="7430982"/>
          </a:xfrm>
          <a:prstGeom prst="rect">
            <a:avLst/>
          </a:prstGeom>
        </p:spPr>
      </p:pic>
    </p:spTree>
    <p:extLst>
      <p:ext uri="{BB962C8B-B14F-4D97-AF65-F5344CB8AC3E}">
        <p14:creationId xmlns:p14="http://schemas.microsoft.com/office/powerpoint/2010/main" val="11679900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t>Six Flags Solar Canopy over Parking</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677334" y="1608666"/>
            <a:ext cx="14901333" cy="6977985"/>
          </a:xfrm>
        </p:spPr>
        <p:txBody>
          <a:bodyPr/>
          <a:lstStyle/>
          <a:p>
            <a:pPr marL="16934" indent="0">
              <a:buNone/>
            </a:pPr>
            <a:r>
              <a:rPr lang="en-US"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488" y="1413933"/>
            <a:ext cx="13097691" cy="7367451"/>
          </a:xfrm>
          <a:prstGeom prst="rect">
            <a:avLst/>
          </a:prstGeom>
        </p:spPr>
      </p:pic>
    </p:spTree>
    <p:extLst>
      <p:ext uri="{BB962C8B-B14F-4D97-AF65-F5344CB8AC3E}">
        <p14:creationId xmlns:p14="http://schemas.microsoft.com/office/powerpoint/2010/main" val="315415252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972F94-7369-4D65-9FCB-F93001300768}"/>
              </a:ext>
            </a:extLst>
          </p:cNvPr>
          <p:cNvSpPr txBox="1"/>
          <p:nvPr/>
        </p:nvSpPr>
        <p:spPr>
          <a:xfrm>
            <a:off x="1587752" y="1811589"/>
            <a:ext cx="13080504" cy="314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600" b="1" i="0" u="none" strike="noStrike" cap="all" spc="0" normalizeH="0" baseline="0" dirty="0">
                <a:ln>
                  <a:noFill/>
                </a:ln>
                <a:solidFill>
                  <a:schemeClr val="bg2"/>
                </a:solidFill>
                <a:effectLst/>
                <a:uFillTx/>
                <a:latin typeface="+mn-lt"/>
                <a:ea typeface="+mn-ea"/>
                <a:cs typeface="+mn-cs"/>
                <a:sym typeface="Helvetica"/>
              </a:rPr>
              <a:t>Municipality Clean energy</a:t>
            </a:r>
            <a:br>
              <a:rPr kumimoji="0" lang="en-US" sz="6600" b="1" i="0" u="none" strike="noStrike" cap="all" spc="0" normalizeH="0" baseline="0" dirty="0">
                <a:ln>
                  <a:noFill/>
                </a:ln>
                <a:solidFill>
                  <a:schemeClr val="bg2"/>
                </a:solidFill>
                <a:effectLst/>
                <a:uFillTx/>
                <a:latin typeface="+mn-lt"/>
                <a:ea typeface="+mn-ea"/>
                <a:cs typeface="+mn-cs"/>
                <a:sym typeface="Helvetica"/>
              </a:rPr>
            </a:br>
            <a:endParaRPr kumimoji="0" lang="en-US" sz="6600" b="1" i="0" u="none" strike="noStrike" cap="all" spc="0" normalizeH="0" baseline="0" dirty="0">
              <a:ln>
                <a:noFill/>
              </a:ln>
              <a:solidFill>
                <a:schemeClr val="bg2"/>
              </a:solidFill>
              <a:effectLst/>
              <a:uFillTx/>
              <a:latin typeface="+mn-lt"/>
              <a:ea typeface="+mn-ea"/>
              <a:cs typeface="+mn-cs"/>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US" sz="6600" cap="all" dirty="0">
                <a:solidFill>
                  <a:schemeClr val="bg2"/>
                </a:solidFill>
                <a:sym typeface="Helvetica"/>
              </a:rPr>
              <a:t>&amp; climate change impact</a:t>
            </a:r>
            <a:endParaRPr kumimoji="0" lang="en-US" sz="6600" b="1" i="0" u="none" strike="noStrike" cap="all" spc="0" normalizeH="0" baseline="0" dirty="0">
              <a:ln>
                <a:noFill/>
              </a:ln>
              <a:solidFill>
                <a:schemeClr val="bg2"/>
              </a:solidFill>
              <a:effectLst/>
              <a:uFillTx/>
              <a:latin typeface="+mn-lt"/>
              <a:ea typeface="+mn-ea"/>
              <a:cs typeface="+mn-cs"/>
              <a:sym typeface="Helvetica"/>
            </a:endParaRPr>
          </a:p>
        </p:txBody>
      </p:sp>
    </p:spTree>
    <p:extLst>
      <p:ext uri="{BB962C8B-B14F-4D97-AF65-F5344CB8AC3E}">
        <p14:creationId xmlns:p14="http://schemas.microsoft.com/office/powerpoint/2010/main" val="395276405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A81571-D30D-4048-AF6B-CC7F6A2FDE39}"/>
              </a:ext>
            </a:extLst>
          </p:cNvPr>
          <p:cNvSpPr>
            <a:spLocks noGrp="1"/>
          </p:cNvSpPr>
          <p:nvPr>
            <p:ph type="body" idx="1"/>
          </p:nvPr>
        </p:nvSpPr>
        <p:spPr>
          <a:xfrm>
            <a:off x="677333" y="232476"/>
            <a:ext cx="14901333" cy="7514686"/>
          </a:xfrm>
        </p:spPr>
        <p:txBody>
          <a:bodyPr/>
          <a:lstStyle/>
          <a:p>
            <a:pPr marL="64497" indent="0">
              <a:buNone/>
            </a:pPr>
            <a:r>
              <a:rPr lang="en-US" dirty="0"/>
              <a:t>Pat Miller recorded a 5 min 30sec video for the April 22, 2020, 50</a:t>
            </a:r>
            <a:r>
              <a:rPr lang="en-US" baseline="30000" dirty="0"/>
              <a:t>th</a:t>
            </a:r>
            <a:r>
              <a:rPr lang="en-US" dirty="0"/>
              <a:t> anniversary of “Earth Day”.  This video is stored at </a:t>
            </a:r>
            <a:r>
              <a:rPr lang="en-US" dirty="0">
                <a:hlinkClick r:id="rId3"/>
              </a:rPr>
              <a:t>https://youtu.be/m6lad_mYVbI</a:t>
            </a:r>
            <a:endParaRPr lang="en-US" dirty="0"/>
          </a:p>
          <a:p>
            <a:pPr marL="64497" indent="0">
              <a:buNone/>
            </a:pPr>
            <a:endParaRPr lang="en-US" dirty="0"/>
          </a:p>
          <a:p>
            <a:pPr marL="64497" indent="0">
              <a:buNone/>
            </a:pPr>
            <a:endParaRPr lang="en-US" dirty="0"/>
          </a:p>
        </p:txBody>
      </p:sp>
      <p:pic>
        <p:nvPicPr>
          <p:cNvPr id="5" name="Picture 4">
            <a:extLst>
              <a:ext uri="{FF2B5EF4-FFF2-40B4-BE49-F238E27FC236}">
                <a16:creationId xmlns:a16="http://schemas.microsoft.com/office/drawing/2014/main" id="{74D17868-2340-4DF7-81C6-342056BD93F6}"/>
              </a:ext>
            </a:extLst>
          </p:cNvPr>
          <p:cNvPicPr>
            <a:picLocks noChangeAspect="1"/>
          </p:cNvPicPr>
          <p:nvPr/>
        </p:nvPicPr>
        <p:blipFill>
          <a:blip r:embed="rId4"/>
          <a:stretch>
            <a:fillRect/>
          </a:stretch>
        </p:blipFill>
        <p:spPr>
          <a:xfrm>
            <a:off x="1908627" y="1369786"/>
            <a:ext cx="12438743" cy="7774214"/>
          </a:xfrm>
          <a:prstGeom prst="rect">
            <a:avLst/>
          </a:prstGeom>
        </p:spPr>
      </p:pic>
    </p:spTree>
    <p:extLst>
      <p:ext uri="{BB962C8B-B14F-4D97-AF65-F5344CB8AC3E}">
        <p14:creationId xmlns:p14="http://schemas.microsoft.com/office/powerpoint/2010/main" val="37245087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2019_TruthInTen_Keynote_USEnglish_Locked.005.jpeg" descr="2019_TruthInTen_Keynote_USEnglish_Locked.005.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394137-EBBF-4152-9F0C-460852FB3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243" y="0"/>
            <a:ext cx="13795513" cy="9144000"/>
          </a:xfrm>
          <a:prstGeom prst="rect">
            <a:avLst/>
          </a:prstGeom>
        </p:spPr>
      </p:pic>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sp>
        <p:nvSpPr>
          <p:cNvPr id="2" name="Title 1"/>
          <p:cNvSpPr>
            <a:spLocks noGrp="1"/>
          </p:cNvSpPr>
          <p:nvPr>
            <p:ph type="title"/>
          </p:nvPr>
        </p:nvSpPr>
        <p:spPr>
          <a:xfrm>
            <a:off x="677334" y="182904"/>
            <a:ext cx="15056000" cy="924000"/>
          </a:xfrm>
        </p:spPr>
        <p:txBody>
          <a:bodyPr>
            <a:normAutofit/>
          </a:bodyPr>
          <a:lstStyle/>
          <a:p>
            <a:pPr algn="ctr"/>
            <a:r>
              <a:rPr lang="en-US" dirty="0"/>
              <a:t>PROJECTED SEA LEVEL RISE-2050</a:t>
            </a:r>
          </a:p>
        </p:txBody>
      </p:sp>
    </p:spTree>
    <p:extLst>
      <p:ext uri="{BB962C8B-B14F-4D97-AF65-F5344CB8AC3E}">
        <p14:creationId xmlns:p14="http://schemas.microsoft.com/office/powerpoint/2010/main" val="397519921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90AB72-D61E-4111-BB71-21EA48858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22" y="0"/>
            <a:ext cx="13855755" cy="9144000"/>
          </a:xfrm>
          <a:prstGeom prst="rect">
            <a:avLst/>
          </a:prstGeom>
        </p:spPr>
      </p:pic>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sp>
        <p:nvSpPr>
          <p:cNvPr id="2" name="Title 1"/>
          <p:cNvSpPr>
            <a:spLocks noGrp="1"/>
          </p:cNvSpPr>
          <p:nvPr>
            <p:ph type="title"/>
          </p:nvPr>
        </p:nvSpPr>
        <p:spPr>
          <a:xfrm>
            <a:off x="677334" y="182904"/>
            <a:ext cx="15056000" cy="924000"/>
          </a:xfrm>
        </p:spPr>
        <p:txBody>
          <a:bodyPr>
            <a:normAutofit/>
          </a:bodyPr>
          <a:lstStyle/>
          <a:p>
            <a:pPr algn="ctr"/>
            <a:r>
              <a:rPr lang="en-US" dirty="0"/>
              <a:t>PROJECTED SEA LEVEL RISE-2100</a:t>
            </a:r>
          </a:p>
        </p:txBody>
      </p:sp>
    </p:spTree>
    <p:extLst>
      <p:ext uri="{BB962C8B-B14F-4D97-AF65-F5344CB8AC3E}">
        <p14:creationId xmlns:p14="http://schemas.microsoft.com/office/powerpoint/2010/main" val="420203680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a:t>
            </a:r>
            <a:r>
              <a:rPr lang="en-US" sz="6000" dirty="0"/>
              <a:t>Middletown 2020 Energy Plan Goals</a:t>
            </a:r>
            <a:br>
              <a:rPr lang="en-US" dirty="0"/>
            </a:br>
            <a:r>
              <a:rPr lang="en-US" dirty="0"/>
              <a:t>                  </a:t>
            </a:r>
          </a:p>
        </p:txBody>
      </p:sp>
      <p:sp>
        <p:nvSpPr>
          <p:cNvPr id="3" name="Text Placeholder 2"/>
          <p:cNvSpPr>
            <a:spLocks noGrp="1"/>
          </p:cNvSpPr>
          <p:nvPr>
            <p:ph type="body" idx="1"/>
          </p:nvPr>
        </p:nvSpPr>
        <p:spPr>
          <a:xfrm>
            <a:off x="482696" y="2984841"/>
            <a:ext cx="15467308" cy="4715950"/>
          </a:xfrm>
        </p:spPr>
        <p:txBody>
          <a:bodyPr>
            <a:noAutofit/>
          </a:bodyPr>
          <a:lstStyle/>
          <a:p>
            <a:pPr marL="482624" lvl="1" indent="0">
              <a:buNone/>
            </a:pPr>
            <a:endParaRPr lang="en-US" sz="800" b="1" dirty="0"/>
          </a:p>
          <a:p>
            <a:pPr>
              <a:spcBef>
                <a:spcPts val="600"/>
              </a:spcBef>
            </a:pPr>
            <a:r>
              <a:rPr lang="en-US" sz="4800" b="1" dirty="0"/>
              <a:t>Make Middletown 100% clean energy by 2050</a:t>
            </a:r>
          </a:p>
          <a:p>
            <a:pPr lvl="1">
              <a:spcBef>
                <a:spcPts val="600"/>
              </a:spcBef>
            </a:pPr>
            <a:r>
              <a:rPr lang="en-US" sz="4000" b="1" dirty="0"/>
              <a:t>As per NJ Global Warming Response Act</a:t>
            </a:r>
          </a:p>
          <a:p>
            <a:pPr lvl="1">
              <a:spcBef>
                <a:spcPts val="600"/>
              </a:spcBef>
            </a:pPr>
            <a:r>
              <a:rPr lang="en-US" sz="4000" b="1" dirty="0"/>
              <a:t>As per NJ Energy Master Plan </a:t>
            </a:r>
          </a:p>
          <a:p>
            <a:pPr>
              <a:spcBef>
                <a:spcPts val="1800"/>
              </a:spcBef>
            </a:pPr>
            <a:r>
              <a:rPr lang="en-US" sz="4800" b="1" dirty="0"/>
              <a:t>Achieve Sustainable Jersey Gold Star in Energy</a:t>
            </a:r>
            <a:endParaRPr lang="en-US" sz="40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403887165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56E0A2-3157-4E99-85B1-422FF6119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290" y="2559050"/>
            <a:ext cx="8750300" cy="6159500"/>
          </a:xfrm>
          <a:prstGeom prst="rect">
            <a:avLst/>
          </a:prstGeom>
        </p:spPr>
      </p:pic>
      <p:pic>
        <p:nvPicPr>
          <p:cNvPr id="12" name="Picture 11">
            <a:extLst>
              <a:ext uri="{FF2B5EF4-FFF2-40B4-BE49-F238E27FC236}">
                <a16:creationId xmlns:a16="http://schemas.microsoft.com/office/drawing/2014/main" id="{CB25FE6B-0815-4A28-94E3-F4FD7448A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250" y="937260"/>
            <a:ext cx="10223500" cy="2057400"/>
          </a:xfrm>
          <a:prstGeom prst="rect">
            <a:avLst/>
          </a:prstGeom>
        </p:spPr>
      </p:pic>
    </p:spTree>
    <p:extLst>
      <p:ext uri="{BB962C8B-B14F-4D97-AF65-F5344CB8AC3E}">
        <p14:creationId xmlns:p14="http://schemas.microsoft.com/office/powerpoint/2010/main" val="138705653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8504"/>
            <a:ext cx="15056000" cy="1460885"/>
          </a:xfrm>
        </p:spPr>
        <p:txBody>
          <a:bodyPr>
            <a:normAutofit fontScale="90000"/>
          </a:bodyPr>
          <a:lstStyle/>
          <a:p>
            <a:r>
              <a:rPr lang="en-US" dirty="0"/>
              <a:t>                   Renewable Community Choice</a:t>
            </a:r>
            <a:br>
              <a:rPr lang="en-US" dirty="0"/>
            </a:br>
            <a:r>
              <a:rPr lang="en-US" dirty="0"/>
              <a:t>                   Electric Aggregation</a:t>
            </a:r>
          </a:p>
        </p:txBody>
      </p:sp>
      <p:sp>
        <p:nvSpPr>
          <p:cNvPr id="3" name="Text Placeholder 2"/>
          <p:cNvSpPr>
            <a:spLocks noGrp="1"/>
          </p:cNvSpPr>
          <p:nvPr>
            <p:ph type="body" idx="1"/>
          </p:nvPr>
        </p:nvSpPr>
        <p:spPr>
          <a:xfrm>
            <a:off x="471679" y="2467048"/>
            <a:ext cx="15467308" cy="5891986"/>
          </a:xfrm>
        </p:spPr>
        <p:txBody>
          <a:bodyPr>
            <a:noAutofit/>
          </a:bodyPr>
          <a:lstStyle/>
          <a:p>
            <a:pPr marL="482624" lvl="1" indent="0">
              <a:buNone/>
            </a:pPr>
            <a:endParaRPr lang="en-US" sz="800" b="1" dirty="0"/>
          </a:p>
          <a:p>
            <a:pPr>
              <a:spcBef>
                <a:spcPts val="600"/>
              </a:spcBef>
            </a:pPr>
            <a:r>
              <a:rPr lang="en-US" sz="4800" b="1" dirty="0"/>
              <a:t>Town purchases electricity with greater renewable content for residents</a:t>
            </a:r>
          </a:p>
          <a:p>
            <a:pPr lvl="1">
              <a:spcBef>
                <a:spcPts val="600"/>
              </a:spcBef>
            </a:pPr>
            <a:r>
              <a:rPr lang="en-US" sz="4000" b="1" dirty="0"/>
              <a:t>Better price; guaranteed for life of contract</a:t>
            </a:r>
          </a:p>
          <a:p>
            <a:pPr lvl="1">
              <a:spcBef>
                <a:spcPts val="600"/>
              </a:spcBef>
            </a:pPr>
            <a:r>
              <a:rPr lang="en-US" sz="4000" b="1" dirty="0"/>
              <a:t>Cleaner electricity; increasing to 100% by 2030</a:t>
            </a:r>
          </a:p>
          <a:p>
            <a:pPr lvl="1">
              <a:spcBef>
                <a:spcPts val="600"/>
              </a:spcBef>
            </a:pPr>
            <a:r>
              <a:rPr lang="en-US" sz="4000" b="1" dirty="0"/>
              <a:t>More consumer protection</a:t>
            </a:r>
          </a:p>
          <a:p>
            <a:pPr>
              <a:spcBef>
                <a:spcPts val="600"/>
              </a:spcBef>
            </a:pPr>
            <a:r>
              <a:rPr lang="en-US" sz="4800" b="1" dirty="0"/>
              <a:t>Renewables are now cheaper than natural gas or nuclear and falling (by 95% in last 20 years)</a:t>
            </a:r>
            <a:endParaRPr lang="en-US" sz="40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03" y="439959"/>
            <a:ext cx="2590511" cy="1749059"/>
          </a:xfrm>
          <a:prstGeom prst="rect">
            <a:avLst/>
          </a:prstGeom>
          <a:noFill/>
          <a:ln>
            <a:noFill/>
          </a:ln>
        </p:spPr>
      </p:pic>
    </p:spTree>
    <p:extLst>
      <p:ext uri="{BB962C8B-B14F-4D97-AF65-F5344CB8AC3E}">
        <p14:creationId xmlns:p14="http://schemas.microsoft.com/office/powerpoint/2010/main" val="377304310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79" y="578504"/>
            <a:ext cx="15631060" cy="1460885"/>
          </a:xfrm>
        </p:spPr>
        <p:txBody>
          <a:bodyPr>
            <a:normAutofit fontScale="90000"/>
          </a:bodyPr>
          <a:lstStyle/>
          <a:p>
            <a:r>
              <a:rPr lang="en-US" dirty="0"/>
              <a:t>                Renewable Community Electric Aggregation</a:t>
            </a:r>
            <a:br>
              <a:rPr lang="en-US" dirty="0"/>
            </a:br>
            <a:r>
              <a:rPr lang="en-US" dirty="0"/>
              <a:t>                How It Works for Residents</a:t>
            </a:r>
          </a:p>
        </p:txBody>
      </p:sp>
      <p:sp>
        <p:nvSpPr>
          <p:cNvPr id="3" name="Text Placeholder 2"/>
          <p:cNvSpPr>
            <a:spLocks noGrp="1"/>
          </p:cNvSpPr>
          <p:nvPr>
            <p:ph type="body" idx="1"/>
          </p:nvPr>
        </p:nvSpPr>
        <p:spPr>
          <a:xfrm>
            <a:off x="903910" y="2183475"/>
            <a:ext cx="15352090" cy="6280385"/>
          </a:xfrm>
        </p:spPr>
        <p:txBody>
          <a:bodyPr>
            <a:noAutofit/>
          </a:bodyPr>
          <a:lstStyle/>
          <a:p>
            <a:pPr marL="482624" lvl="1" indent="0">
              <a:buNone/>
            </a:pPr>
            <a:endParaRPr lang="en-US" sz="800" b="1" dirty="0"/>
          </a:p>
          <a:p>
            <a:pPr>
              <a:spcBef>
                <a:spcPts val="600"/>
              </a:spcBef>
            </a:pPr>
            <a:r>
              <a:rPr lang="en-US" sz="3600" b="1" dirty="0"/>
              <a:t>Town states desired options; consultant goes out for bid.</a:t>
            </a:r>
          </a:p>
          <a:p>
            <a:pPr>
              <a:spcBef>
                <a:spcPts val="600"/>
              </a:spcBef>
            </a:pPr>
            <a:r>
              <a:rPr lang="en-US" sz="3600" b="1" dirty="0"/>
              <a:t>Town chooses best supplier bid, enters 1-3 year contract.</a:t>
            </a:r>
          </a:p>
          <a:p>
            <a:pPr>
              <a:spcBef>
                <a:spcPts val="600"/>
              </a:spcBef>
            </a:pPr>
            <a:r>
              <a:rPr lang="en-US" sz="3600" b="1" dirty="0"/>
              <a:t>Consultant provides customer support, incl. managing opt-ins &amp; opt-outs &amp; billing issues.</a:t>
            </a:r>
          </a:p>
          <a:p>
            <a:pPr>
              <a:spcBef>
                <a:spcPts val="600"/>
              </a:spcBef>
            </a:pPr>
            <a:r>
              <a:rPr lang="en-US" sz="3600" b="1" dirty="0"/>
              <a:t>JCP&amp;L provides physical grid/wiring service, &amp; bills.</a:t>
            </a:r>
          </a:p>
          <a:p>
            <a:pPr>
              <a:spcBef>
                <a:spcPts val="600"/>
              </a:spcBef>
            </a:pPr>
            <a:r>
              <a:rPr lang="en-US" sz="3600" b="1" dirty="0"/>
              <a:t>All residents are opted-in except</a:t>
            </a:r>
          </a:p>
          <a:p>
            <a:pPr lvl="1">
              <a:spcBef>
                <a:spcPts val="600"/>
              </a:spcBef>
            </a:pPr>
            <a:r>
              <a:rPr lang="en-US" sz="3200" b="1" dirty="0"/>
              <a:t>Residents with home solar or 3</a:t>
            </a:r>
            <a:r>
              <a:rPr lang="en-US" sz="3200" b="1" baseline="30000" dirty="0"/>
              <a:t>rd</a:t>
            </a:r>
            <a:r>
              <a:rPr lang="en-US" sz="3200" b="1" dirty="0"/>
              <a:t> party supplier contracts</a:t>
            </a:r>
          </a:p>
          <a:p>
            <a:pPr lvl="1">
              <a:spcBef>
                <a:spcPts val="600"/>
              </a:spcBef>
            </a:pPr>
            <a:r>
              <a:rPr lang="en-US" sz="3200" b="1" dirty="0"/>
              <a:t>Businesses</a:t>
            </a:r>
          </a:p>
          <a:p>
            <a:pPr>
              <a:spcBef>
                <a:spcPts val="600"/>
              </a:spcBef>
            </a:pPr>
            <a:r>
              <a:rPr lang="en-US" sz="3600" b="1" dirty="0"/>
              <a:t>All may change opt-in or opt-out at any time.</a:t>
            </a:r>
          </a:p>
          <a:p>
            <a:pPr>
              <a:spcBef>
                <a:spcPts val="600"/>
              </a:spcBef>
            </a:pPr>
            <a:r>
              <a:rPr lang="en-US" sz="3600" b="1" dirty="0"/>
              <a:t>At end of contract, new bids are solicited.</a:t>
            </a:r>
          </a:p>
          <a:p>
            <a:pPr>
              <a:spcBef>
                <a:spcPts val="600"/>
              </a:spcBef>
            </a:pPr>
            <a:endParaRPr lang="en-US" sz="4000" b="1" dirty="0"/>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79" y="434416"/>
            <a:ext cx="2590511" cy="1749059"/>
          </a:xfrm>
          <a:prstGeom prst="rect">
            <a:avLst/>
          </a:prstGeom>
          <a:noFill/>
          <a:ln>
            <a:noFill/>
          </a:ln>
        </p:spPr>
      </p:pic>
    </p:spTree>
    <p:extLst>
      <p:ext uri="{BB962C8B-B14F-4D97-AF65-F5344CB8AC3E}">
        <p14:creationId xmlns:p14="http://schemas.microsoft.com/office/powerpoint/2010/main" val="31783152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90330"/>
            <a:ext cx="15056000" cy="1460885"/>
          </a:xfrm>
        </p:spPr>
        <p:txBody>
          <a:bodyPr>
            <a:normAutofit fontScale="90000"/>
          </a:bodyPr>
          <a:lstStyle/>
          <a:p>
            <a:r>
              <a:rPr lang="en-US" dirty="0"/>
              <a:t>                 </a:t>
            </a:r>
            <a:r>
              <a:rPr lang="en-US" sz="4400" dirty="0"/>
              <a:t>Renewable Community Electric Aggregation</a:t>
            </a:r>
            <a:br>
              <a:rPr lang="en-US" sz="4400" dirty="0"/>
            </a:br>
            <a:r>
              <a:rPr lang="en-US" sz="4400" dirty="0"/>
              <a:t>                  Towns That Have Contracted Jun2019-June2020</a:t>
            </a:r>
          </a:p>
        </p:txBody>
      </p:sp>
      <p:sp>
        <p:nvSpPr>
          <p:cNvPr id="3" name="Text Placeholder 2"/>
          <p:cNvSpPr>
            <a:spLocks noGrp="1"/>
          </p:cNvSpPr>
          <p:nvPr>
            <p:ph type="body" idx="1"/>
          </p:nvPr>
        </p:nvSpPr>
        <p:spPr>
          <a:xfrm>
            <a:off x="471679" y="2467048"/>
            <a:ext cx="15467308" cy="5891986"/>
          </a:xfrm>
        </p:spPr>
        <p:txBody>
          <a:bodyPr>
            <a:noAutofit/>
          </a:bodyPr>
          <a:lstStyle/>
          <a:p>
            <a:pPr marL="482624" lvl="1" indent="0">
              <a:buNone/>
            </a:pPr>
            <a:r>
              <a:rPr lang="en-US" sz="800" b="1" dirty="0"/>
              <a:t>  </a:t>
            </a:r>
          </a:p>
        </p:txBody>
      </p:sp>
      <p:pic>
        <p:nvPicPr>
          <p:cNvPr id="5" name="Picture 4"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3" y="290330"/>
            <a:ext cx="2590511" cy="1749059"/>
          </a:xfrm>
          <a:prstGeom prst="rect">
            <a:avLst/>
          </a:prstGeom>
          <a:noFill/>
          <a:ln>
            <a:noFill/>
          </a:ln>
        </p:spPr>
      </p:pic>
      <p:graphicFrame>
        <p:nvGraphicFramePr>
          <p:cNvPr id="4" name="Table 3"/>
          <p:cNvGraphicFramePr>
            <a:graphicFrameLocks noGrp="1"/>
          </p:cNvGraphicFramePr>
          <p:nvPr>
            <p:extLst>
              <p:ext uri="{D42A27DB-BD31-4B8C-83A1-F6EECF244321}">
                <p14:modId xmlns:p14="http://schemas.microsoft.com/office/powerpoint/2010/main" val="1353119844"/>
              </p:ext>
            </p:extLst>
          </p:nvPr>
        </p:nvGraphicFramePr>
        <p:xfrm>
          <a:off x="782751" y="2039389"/>
          <a:ext cx="14845164" cy="6943552"/>
        </p:xfrm>
        <a:graphic>
          <a:graphicData uri="http://schemas.openxmlformats.org/drawingml/2006/table">
            <a:tbl>
              <a:tblPr firstRow="1" bandRow="1">
                <a:tableStyleId>{5940675A-B579-460E-94D1-54222C63F5DA}</a:tableStyleId>
              </a:tblPr>
              <a:tblGrid>
                <a:gridCol w="4948388">
                  <a:extLst>
                    <a:ext uri="{9D8B030D-6E8A-4147-A177-3AD203B41FA5}">
                      <a16:colId xmlns:a16="http://schemas.microsoft.com/office/drawing/2014/main" val="20000"/>
                    </a:ext>
                  </a:extLst>
                </a:gridCol>
                <a:gridCol w="4948388">
                  <a:extLst>
                    <a:ext uri="{9D8B030D-6E8A-4147-A177-3AD203B41FA5}">
                      <a16:colId xmlns:a16="http://schemas.microsoft.com/office/drawing/2014/main" val="20001"/>
                    </a:ext>
                  </a:extLst>
                </a:gridCol>
                <a:gridCol w="4948388">
                  <a:extLst>
                    <a:ext uri="{9D8B030D-6E8A-4147-A177-3AD203B41FA5}">
                      <a16:colId xmlns:a16="http://schemas.microsoft.com/office/drawing/2014/main" val="20002"/>
                    </a:ext>
                  </a:extLst>
                </a:gridCol>
              </a:tblGrid>
              <a:tr h="543333">
                <a:tc>
                  <a:txBody>
                    <a:bodyPr/>
                    <a:lstStyle/>
                    <a:p>
                      <a:pPr algn="ctr"/>
                      <a:r>
                        <a:rPr lang="en-US" sz="2800" dirty="0">
                          <a:solidFill>
                            <a:schemeClr val="bg2"/>
                          </a:solidFill>
                        </a:rPr>
                        <a:t>CITY</a:t>
                      </a:r>
                    </a:p>
                  </a:txBody>
                  <a:tcPr/>
                </a:tc>
                <a:tc>
                  <a:txBody>
                    <a:bodyPr/>
                    <a:lstStyle/>
                    <a:p>
                      <a:pPr algn="ctr"/>
                      <a:r>
                        <a:rPr lang="en-US" sz="2800" dirty="0">
                          <a:solidFill>
                            <a:schemeClr val="bg2"/>
                          </a:solidFill>
                        </a:rPr>
                        <a:t>RENEWABLE</a:t>
                      </a:r>
                      <a:r>
                        <a:rPr lang="en-US" sz="2800" baseline="0" dirty="0">
                          <a:solidFill>
                            <a:schemeClr val="bg2"/>
                          </a:solidFill>
                        </a:rPr>
                        <a:t> </a:t>
                      </a:r>
                      <a:r>
                        <a:rPr lang="en-US" sz="2800" dirty="0">
                          <a:solidFill>
                            <a:schemeClr val="bg2"/>
                          </a:solidFill>
                        </a:rPr>
                        <a:t>CONTENT</a:t>
                      </a:r>
                    </a:p>
                  </a:txBody>
                  <a:tcPr/>
                </a:tc>
                <a:tc>
                  <a:txBody>
                    <a:bodyPr/>
                    <a:lstStyle/>
                    <a:p>
                      <a:pPr algn="ctr"/>
                      <a:r>
                        <a:rPr lang="en-US" sz="2800" dirty="0">
                          <a:solidFill>
                            <a:schemeClr val="bg2"/>
                          </a:solidFill>
                        </a:rPr>
                        <a:t>RESIDENT</a:t>
                      </a:r>
                      <a:r>
                        <a:rPr lang="en-US" sz="2800" baseline="0" dirty="0">
                          <a:solidFill>
                            <a:schemeClr val="bg2"/>
                          </a:solidFill>
                        </a:rPr>
                        <a:t> </a:t>
                      </a:r>
                      <a:r>
                        <a:rPr lang="en-US" sz="2800" dirty="0">
                          <a:solidFill>
                            <a:schemeClr val="bg2"/>
                          </a:solidFill>
                        </a:rPr>
                        <a:t>SAVINGS</a:t>
                      </a:r>
                    </a:p>
                  </a:txBody>
                  <a:tcPr/>
                </a:tc>
                <a:extLst>
                  <a:ext uri="{0D108BD9-81ED-4DB2-BD59-A6C34878D82A}">
                    <a16:rowId xmlns:a16="http://schemas.microsoft.com/office/drawing/2014/main" val="10000"/>
                  </a:ext>
                </a:extLst>
              </a:tr>
              <a:tr h="1246470">
                <a:tc>
                  <a:txBody>
                    <a:bodyPr/>
                    <a:lstStyle/>
                    <a:p>
                      <a:pPr marL="0" marR="0" lvl="0" indent="0" algn="l" defTabSz="550361" rtl="0" eaLnBrk="1" fontAlgn="auto" latinLnBrk="0" hangingPunct="1">
                        <a:lnSpc>
                          <a:spcPct val="100000"/>
                        </a:lnSpc>
                        <a:spcBef>
                          <a:spcPts val="0"/>
                        </a:spcBef>
                        <a:spcAft>
                          <a:spcPts val="0"/>
                        </a:spcAft>
                        <a:buClrTx/>
                        <a:buSzTx/>
                        <a:buFontTx/>
                        <a:buNone/>
                        <a:tabLst/>
                        <a:defRPr/>
                      </a:pPr>
                      <a:r>
                        <a:rPr lang="en-US" sz="2400" dirty="0">
                          <a:solidFill>
                            <a:schemeClr val="bg2"/>
                          </a:solidFill>
                        </a:rPr>
                        <a:t>Essex</a:t>
                      </a:r>
                      <a:r>
                        <a:rPr lang="en-US" sz="2400" baseline="0" dirty="0">
                          <a:solidFill>
                            <a:schemeClr val="bg2"/>
                          </a:solidFill>
                        </a:rPr>
                        <a:t> Hub: South Orange, Glen Ridge, Maplewood, Montclair, Verona (PSE&amp;G)</a:t>
                      </a:r>
                      <a:endParaRPr lang="en-US" sz="2400" dirty="0">
                        <a:solidFill>
                          <a:schemeClr val="bg2"/>
                        </a:solidFill>
                      </a:endParaRPr>
                    </a:p>
                  </a:txBody>
                  <a:tcPr/>
                </a:tc>
                <a:tc>
                  <a:txBody>
                    <a:bodyPr/>
                    <a:lstStyle/>
                    <a:p>
                      <a:pPr algn="ctr"/>
                      <a:r>
                        <a:rPr lang="en-US" sz="2400" dirty="0">
                          <a:solidFill>
                            <a:schemeClr val="bg2"/>
                          </a:solidFill>
                        </a:rPr>
                        <a:t>41%</a:t>
                      </a:r>
                    </a:p>
                  </a:txBody>
                  <a:tcPr anchor="ctr"/>
                </a:tc>
                <a:tc>
                  <a:txBody>
                    <a:bodyPr/>
                    <a:lstStyle/>
                    <a:p>
                      <a:pPr algn="ctr"/>
                      <a:r>
                        <a:rPr lang="en-US" sz="2400" dirty="0">
                          <a:solidFill>
                            <a:schemeClr val="bg2"/>
                          </a:solidFill>
                        </a:rPr>
                        <a:t>10%</a:t>
                      </a:r>
                    </a:p>
                  </a:txBody>
                  <a:tcPr anchor="ctr"/>
                </a:tc>
                <a:extLst>
                  <a:ext uri="{0D108BD9-81ED-4DB2-BD59-A6C34878D82A}">
                    <a16:rowId xmlns:a16="http://schemas.microsoft.com/office/drawing/2014/main" val="10001"/>
                  </a:ext>
                </a:extLst>
              </a:tr>
              <a:tr h="479411">
                <a:tc>
                  <a:txBody>
                    <a:bodyPr/>
                    <a:lstStyle/>
                    <a:p>
                      <a:r>
                        <a:rPr lang="en-US" sz="2400" dirty="0">
                          <a:solidFill>
                            <a:schemeClr val="bg2"/>
                          </a:solidFill>
                        </a:rPr>
                        <a:t>West Orange (PSE&amp;G)</a:t>
                      </a:r>
                    </a:p>
                  </a:txBody>
                  <a:tcPr anchor="ctr"/>
                </a:tc>
                <a:tc>
                  <a:txBody>
                    <a:bodyPr/>
                    <a:lstStyle/>
                    <a:p>
                      <a:pPr algn="ctr"/>
                      <a:r>
                        <a:rPr lang="en-US" sz="2400" dirty="0">
                          <a:solidFill>
                            <a:schemeClr val="bg2"/>
                          </a:solidFill>
                        </a:rPr>
                        <a:t>100%</a:t>
                      </a:r>
                    </a:p>
                  </a:txBody>
                  <a:tcPr anchor="ctr"/>
                </a:tc>
                <a:tc>
                  <a:txBody>
                    <a:bodyPr/>
                    <a:lstStyle/>
                    <a:p>
                      <a:pPr algn="ctr"/>
                      <a:r>
                        <a:rPr lang="en-US" sz="2400" dirty="0">
                          <a:solidFill>
                            <a:schemeClr val="bg2"/>
                          </a:solidFill>
                        </a:rPr>
                        <a:t>5%</a:t>
                      </a:r>
                    </a:p>
                  </a:txBody>
                  <a:tcPr anchor="ctr"/>
                </a:tc>
                <a:extLst>
                  <a:ext uri="{0D108BD9-81ED-4DB2-BD59-A6C34878D82A}">
                    <a16:rowId xmlns:a16="http://schemas.microsoft.com/office/drawing/2014/main" val="10007"/>
                  </a:ext>
                </a:extLst>
              </a:tr>
              <a:tr h="479411">
                <a:tc>
                  <a:txBody>
                    <a:bodyPr/>
                    <a:lstStyle/>
                    <a:p>
                      <a:r>
                        <a:rPr lang="en-US" sz="2400" dirty="0">
                          <a:solidFill>
                            <a:schemeClr val="bg2"/>
                          </a:solidFill>
                        </a:rPr>
                        <a:t>Glen Rock</a:t>
                      </a:r>
                      <a:r>
                        <a:rPr lang="en-US" sz="2400" baseline="0" dirty="0">
                          <a:solidFill>
                            <a:schemeClr val="bg2"/>
                          </a:solidFill>
                        </a:rPr>
                        <a:t> (PSE&amp;G)</a:t>
                      </a:r>
                      <a:endParaRPr lang="en-US" sz="2400" dirty="0">
                        <a:solidFill>
                          <a:schemeClr val="bg2"/>
                        </a:solidFill>
                      </a:endParaRPr>
                    </a:p>
                  </a:txBody>
                  <a:tcPr anchor="ctr"/>
                </a:tc>
                <a:tc>
                  <a:txBody>
                    <a:bodyPr/>
                    <a:lstStyle/>
                    <a:p>
                      <a:pPr algn="ctr"/>
                      <a:r>
                        <a:rPr lang="en-US" sz="2400" dirty="0">
                          <a:solidFill>
                            <a:schemeClr val="bg2"/>
                          </a:solidFill>
                        </a:rPr>
                        <a:t>100%</a:t>
                      </a:r>
                    </a:p>
                  </a:txBody>
                  <a:tcPr anchor="ctr"/>
                </a:tc>
                <a:tc>
                  <a:txBody>
                    <a:bodyPr/>
                    <a:lstStyle/>
                    <a:p>
                      <a:pPr algn="ctr"/>
                      <a:r>
                        <a:rPr lang="en-US" sz="2400" dirty="0">
                          <a:solidFill>
                            <a:schemeClr val="bg2"/>
                          </a:solidFill>
                        </a:rPr>
                        <a:t>8%</a:t>
                      </a:r>
                    </a:p>
                  </a:txBody>
                  <a:tcPr anchor="ctr"/>
                </a:tc>
                <a:extLst>
                  <a:ext uri="{0D108BD9-81ED-4DB2-BD59-A6C34878D82A}">
                    <a16:rowId xmlns:a16="http://schemas.microsoft.com/office/drawing/2014/main" val="10002"/>
                  </a:ext>
                </a:extLst>
              </a:tr>
              <a:tr h="862941">
                <a:tc>
                  <a:txBody>
                    <a:bodyPr/>
                    <a:lstStyle/>
                    <a:p>
                      <a:r>
                        <a:rPr lang="en-US" sz="2400" dirty="0">
                          <a:solidFill>
                            <a:schemeClr val="bg2"/>
                          </a:solidFill>
                        </a:rPr>
                        <a:t>New Brunswick (PSE&amp;G)</a:t>
                      </a:r>
                    </a:p>
                  </a:txBody>
                  <a:tcPr/>
                </a:tc>
                <a:tc>
                  <a:txBody>
                    <a:bodyPr/>
                    <a:lstStyle/>
                    <a:p>
                      <a:r>
                        <a:rPr lang="en-US" sz="2400" dirty="0">
                          <a:solidFill>
                            <a:schemeClr val="bg2"/>
                          </a:solidFill>
                        </a:rPr>
                        <a:t>2 options:        50%</a:t>
                      </a:r>
                    </a:p>
                    <a:p>
                      <a:pPr algn="ctr"/>
                      <a:r>
                        <a:rPr lang="en-US" sz="2400" dirty="0">
                          <a:solidFill>
                            <a:schemeClr val="bg2"/>
                          </a:solidFill>
                        </a:rPr>
                        <a:t>100%</a:t>
                      </a:r>
                    </a:p>
                  </a:txBody>
                  <a:tcPr/>
                </a:tc>
                <a:tc>
                  <a:txBody>
                    <a:bodyPr/>
                    <a:lstStyle/>
                    <a:p>
                      <a:pPr algn="ctr"/>
                      <a:r>
                        <a:rPr lang="en-US" sz="2400" dirty="0">
                          <a:solidFill>
                            <a:schemeClr val="bg2"/>
                          </a:solidFill>
                        </a:rPr>
                        <a:t>10%</a:t>
                      </a:r>
                    </a:p>
                    <a:p>
                      <a:pPr algn="ctr"/>
                      <a:r>
                        <a:rPr lang="en-US" sz="2400" dirty="0">
                          <a:solidFill>
                            <a:schemeClr val="bg2"/>
                          </a:solidFill>
                        </a:rPr>
                        <a:t>5%</a:t>
                      </a:r>
                    </a:p>
                  </a:txBody>
                  <a:tcPr/>
                </a:tc>
                <a:extLst>
                  <a:ext uri="{0D108BD9-81ED-4DB2-BD59-A6C34878D82A}">
                    <a16:rowId xmlns:a16="http://schemas.microsoft.com/office/drawing/2014/main" val="10003"/>
                  </a:ext>
                </a:extLst>
              </a:tr>
              <a:tr h="862941">
                <a:tc>
                  <a:txBody>
                    <a:bodyPr/>
                    <a:lstStyle/>
                    <a:p>
                      <a:r>
                        <a:rPr lang="en-US" sz="2400" dirty="0">
                          <a:solidFill>
                            <a:schemeClr val="bg2"/>
                          </a:solidFill>
                        </a:rPr>
                        <a:t>Livingston:         2           (PSE&amp;G)</a:t>
                      </a:r>
                    </a:p>
                    <a:p>
                      <a:r>
                        <a:rPr lang="en-US" sz="2400" dirty="0">
                          <a:solidFill>
                            <a:schemeClr val="bg2"/>
                          </a:solidFill>
                        </a:rPr>
                        <a:t>                      territories   (JCP&amp;L)</a:t>
                      </a:r>
                    </a:p>
                  </a:txBody>
                  <a:tcPr/>
                </a:tc>
                <a:tc>
                  <a:txBody>
                    <a:bodyPr/>
                    <a:lstStyle/>
                    <a:p>
                      <a:pPr algn="ctr"/>
                      <a:r>
                        <a:rPr lang="en-US" sz="2400" dirty="0">
                          <a:solidFill>
                            <a:schemeClr val="bg2"/>
                          </a:solidFill>
                        </a:rPr>
                        <a:t>100%  ($.113/kwh)</a:t>
                      </a:r>
                    </a:p>
                    <a:p>
                      <a:pPr algn="ctr"/>
                      <a:r>
                        <a:rPr lang="en-US" sz="2400" dirty="0">
                          <a:solidFill>
                            <a:schemeClr val="bg2"/>
                          </a:solidFill>
                        </a:rPr>
                        <a:t>41%  ($.090/kwh)</a:t>
                      </a:r>
                    </a:p>
                  </a:txBody>
                  <a:tcPr/>
                </a:tc>
                <a:tc>
                  <a:txBody>
                    <a:bodyPr/>
                    <a:lstStyle/>
                    <a:p>
                      <a:pPr algn="ctr"/>
                      <a:r>
                        <a:rPr lang="en-US" sz="2400" dirty="0">
                          <a:solidFill>
                            <a:schemeClr val="bg2"/>
                          </a:solidFill>
                        </a:rPr>
                        <a:t>$165 annual avg.</a:t>
                      </a:r>
                    </a:p>
                    <a:p>
                      <a:pPr algn="ctr"/>
                      <a:r>
                        <a:rPr lang="en-US" sz="2400" dirty="0">
                          <a:solidFill>
                            <a:schemeClr val="bg2"/>
                          </a:solidFill>
                        </a:rPr>
                        <a:t>8%</a:t>
                      </a:r>
                    </a:p>
                  </a:txBody>
                  <a:tcPr/>
                </a:tc>
                <a:extLst>
                  <a:ext uri="{0D108BD9-81ED-4DB2-BD59-A6C34878D82A}">
                    <a16:rowId xmlns:a16="http://schemas.microsoft.com/office/drawing/2014/main" val="10004"/>
                  </a:ext>
                </a:extLst>
              </a:tr>
              <a:tr h="479411">
                <a:tc>
                  <a:txBody>
                    <a:bodyPr/>
                    <a:lstStyle/>
                    <a:p>
                      <a:r>
                        <a:rPr lang="en-US" sz="2400" dirty="0">
                          <a:solidFill>
                            <a:schemeClr val="bg2"/>
                          </a:solidFill>
                        </a:rPr>
                        <a:t>Plainsboro (PSE&amp;G)</a:t>
                      </a:r>
                    </a:p>
                  </a:txBody>
                  <a:tcPr anchor="ctr"/>
                </a:tc>
                <a:tc>
                  <a:txBody>
                    <a:bodyPr/>
                    <a:lstStyle/>
                    <a:p>
                      <a:pPr algn="ctr"/>
                      <a:r>
                        <a:rPr lang="en-US" sz="2400" dirty="0">
                          <a:solidFill>
                            <a:schemeClr val="bg2"/>
                          </a:solidFill>
                        </a:rPr>
                        <a:t>41%</a:t>
                      </a:r>
                    </a:p>
                  </a:txBody>
                  <a:tcPr anchor="ctr"/>
                </a:tc>
                <a:tc>
                  <a:txBody>
                    <a:bodyPr/>
                    <a:lstStyle/>
                    <a:p>
                      <a:pPr algn="ctr"/>
                      <a:r>
                        <a:rPr lang="en-US" sz="2400" dirty="0">
                          <a:solidFill>
                            <a:schemeClr val="bg2"/>
                          </a:solidFill>
                        </a:rPr>
                        <a:t>$140 annual avg.</a:t>
                      </a:r>
                    </a:p>
                  </a:txBody>
                  <a:tcPr anchor="ctr"/>
                </a:tc>
                <a:extLst>
                  <a:ext uri="{0D108BD9-81ED-4DB2-BD59-A6C34878D82A}">
                    <a16:rowId xmlns:a16="http://schemas.microsoft.com/office/drawing/2014/main" val="10005"/>
                  </a:ext>
                </a:extLst>
              </a:tr>
              <a:tr h="583337">
                <a:tc>
                  <a:txBody>
                    <a:bodyPr/>
                    <a:lstStyle/>
                    <a:p>
                      <a:r>
                        <a:rPr lang="en-US" sz="2400" dirty="0">
                          <a:solidFill>
                            <a:schemeClr val="bg2"/>
                          </a:solidFill>
                        </a:rPr>
                        <a:t>Red Bank (JCP&amp;L)</a:t>
                      </a:r>
                    </a:p>
                  </a:txBody>
                  <a:tcPr anchor="ctr"/>
                </a:tc>
                <a:tc>
                  <a:txBody>
                    <a:bodyPr/>
                    <a:lstStyle/>
                    <a:p>
                      <a:pPr algn="ctr"/>
                      <a:r>
                        <a:rPr lang="en-US" sz="2400" dirty="0">
                          <a:solidFill>
                            <a:schemeClr val="bg2"/>
                          </a:solidFill>
                        </a:rPr>
                        <a:t>TBD</a:t>
                      </a:r>
                    </a:p>
                  </a:txBody>
                  <a:tcPr anchor="ctr"/>
                </a:tc>
                <a:tc>
                  <a:txBody>
                    <a:bodyPr/>
                    <a:lstStyle/>
                    <a:p>
                      <a:pPr algn="ctr"/>
                      <a:r>
                        <a:rPr lang="en-US" sz="2400" dirty="0">
                          <a:solidFill>
                            <a:schemeClr val="bg2"/>
                          </a:solidFill>
                        </a:rPr>
                        <a:t>TBD</a:t>
                      </a:r>
                    </a:p>
                  </a:txBody>
                  <a:tcPr anchor="ctr"/>
                </a:tc>
                <a:extLst>
                  <a:ext uri="{0D108BD9-81ED-4DB2-BD59-A6C34878D82A}">
                    <a16:rowId xmlns:a16="http://schemas.microsoft.com/office/drawing/2014/main" val="10006"/>
                  </a:ext>
                </a:extLst>
              </a:tr>
              <a:tr h="583337">
                <a:tc>
                  <a:txBody>
                    <a:bodyPr/>
                    <a:lstStyle/>
                    <a:p>
                      <a:r>
                        <a:rPr lang="en-US" sz="2400" dirty="0">
                          <a:solidFill>
                            <a:schemeClr val="bg2"/>
                          </a:solidFill>
                        </a:rPr>
                        <a:t>Piscataway (PSE&amp;G)</a:t>
                      </a:r>
                    </a:p>
                  </a:txBody>
                  <a:tcPr anchor="ctr"/>
                </a:tc>
                <a:tc>
                  <a:txBody>
                    <a:bodyPr/>
                    <a:lstStyle/>
                    <a:p>
                      <a:pPr algn="ctr"/>
                      <a:r>
                        <a:rPr lang="en-US" sz="2400" dirty="0">
                          <a:solidFill>
                            <a:schemeClr val="bg2"/>
                          </a:solidFill>
                        </a:rPr>
                        <a:t>TBD</a:t>
                      </a:r>
                    </a:p>
                  </a:txBody>
                  <a:tcPr anchor="ctr"/>
                </a:tc>
                <a:tc>
                  <a:txBody>
                    <a:bodyPr/>
                    <a:lstStyle/>
                    <a:p>
                      <a:pPr algn="ctr"/>
                      <a:r>
                        <a:rPr lang="en-US" sz="2400" dirty="0">
                          <a:solidFill>
                            <a:schemeClr val="bg2"/>
                          </a:solidFill>
                        </a:rPr>
                        <a:t>TBD</a:t>
                      </a:r>
                    </a:p>
                  </a:txBody>
                  <a:tcPr anchor="ctr"/>
                </a:tc>
                <a:extLst>
                  <a:ext uri="{0D108BD9-81ED-4DB2-BD59-A6C34878D82A}">
                    <a16:rowId xmlns:a16="http://schemas.microsoft.com/office/drawing/2014/main" val="10008"/>
                  </a:ext>
                </a:extLst>
              </a:tr>
              <a:tr h="583337">
                <a:tc>
                  <a:txBody>
                    <a:bodyPr/>
                    <a:lstStyle/>
                    <a:p>
                      <a:r>
                        <a:rPr lang="en-US" sz="2400" dirty="0">
                          <a:solidFill>
                            <a:schemeClr val="bg2"/>
                          </a:solidFill>
                        </a:rPr>
                        <a:t>Princeton (PSE&amp;G</a:t>
                      </a:r>
                    </a:p>
                  </a:txBody>
                  <a:tcPr anchor="ctr"/>
                </a:tc>
                <a:tc>
                  <a:txBody>
                    <a:bodyPr/>
                    <a:lstStyle/>
                    <a:p>
                      <a:pPr algn="ctr"/>
                      <a:r>
                        <a:rPr lang="en-US" sz="2400" dirty="0">
                          <a:solidFill>
                            <a:schemeClr val="bg2"/>
                          </a:solidFill>
                        </a:rPr>
                        <a:t>50%</a:t>
                      </a:r>
                    </a:p>
                    <a:p>
                      <a:pPr algn="ctr"/>
                      <a:r>
                        <a:rPr lang="en-US" sz="2400" dirty="0">
                          <a:solidFill>
                            <a:schemeClr val="bg2"/>
                          </a:solidFill>
                        </a:rPr>
                        <a:t>100%</a:t>
                      </a:r>
                    </a:p>
                  </a:txBody>
                  <a:tcPr anchor="ctr"/>
                </a:tc>
                <a:tc>
                  <a:txBody>
                    <a:bodyPr/>
                    <a:lstStyle/>
                    <a:p>
                      <a:pPr algn="ctr"/>
                      <a:r>
                        <a:rPr lang="en-US" sz="2400" dirty="0">
                          <a:solidFill>
                            <a:schemeClr val="bg2"/>
                          </a:solidFill>
                        </a:rPr>
                        <a:t>3.4%</a:t>
                      </a:r>
                    </a:p>
                    <a:p>
                      <a:pPr algn="ctr"/>
                      <a:r>
                        <a:rPr lang="en-US" sz="2400" dirty="0">
                          <a:solidFill>
                            <a:schemeClr val="bg2"/>
                          </a:solidFill>
                        </a:rPr>
                        <a:t>1.1% premium</a:t>
                      </a:r>
                    </a:p>
                  </a:txBody>
                  <a:tcPr anchor="ctr"/>
                </a:tc>
                <a:extLst>
                  <a:ext uri="{0D108BD9-81ED-4DB2-BD59-A6C34878D82A}">
                    <a16:rowId xmlns:a16="http://schemas.microsoft.com/office/drawing/2014/main" val="1311349413"/>
                  </a:ext>
                </a:extLst>
              </a:tr>
            </a:tbl>
          </a:graphicData>
        </a:graphic>
      </p:graphicFrame>
    </p:spTree>
    <p:extLst>
      <p:ext uri="{BB962C8B-B14F-4D97-AF65-F5344CB8AC3E}">
        <p14:creationId xmlns:p14="http://schemas.microsoft.com/office/powerpoint/2010/main" val="357595882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F78DD-D9DA-4A8F-B523-B95B7FB50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65" y="0"/>
            <a:ext cx="12293470" cy="9144000"/>
          </a:xfrm>
          <a:prstGeom prst="rect">
            <a:avLst/>
          </a:prstGeom>
        </p:spPr>
      </p:pic>
      <p:sp>
        <p:nvSpPr>
          <p:cNvPr id="8" name="TextBox 7">
            <a:extLst>
              <a:ext uri="{FF2B5EF4-FFF2-40B4-BE49-F238E27FC236}">
                <a16:creationId xmlns:a16="http://schemas.microsoft.com/office/drawing/2014/main" id="{4EC35ED3-3EF1-4072-A457-DC0FFD0E3A54}"/>
              </a:ext>
            </a:extLst>
          </p:cNvPr>
          <p:cNvSpPr txBox="1"/>
          <p:nvPr/>
        </p:nvSpPr>
        <p:spPr>
          <a:xfrm flipH="1">
            <a:off x="629918" y="675897"/>
            <a:ext cx="410718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2400" cap="all" dirty="0">
                <a:solidFill>
                  <a:schemeClr val="tx1">
                    <a:lumMod val="75000"/>
                  </a:schemeClr>
                </a:solidFill>
                <a:sym typeface="Helvetica"/>
              </a:rPr>
              <a:t>eLECTRIC.SMILLER.ORG</a:t>
            </a:r>
            <a:endParaRPr kumimoji="0" lang="en-US" sz="2400" b="1" i="0" u="none" strike="noStrike" cap="all" spc="0" normalizeH="0" baseline="0" dirty="0">
              <a:ln>
                <a:noFill/>
              </a:ln>
              <a:solidFill>
                <a:schemeClr val="tx1">
                  <a:lumMod val="75000"/>
                </a:schemeClr>
              </a:solidFill>
              <a:effectLst/>
              <a:uFillTx/>
              <a:sym typeface="Helvetica"/>
            </a:endParaRPr>
          </a:p>
        </p:txBody>
      </p:sp>
    </p:spTree>
    <p:extLst>
      <p:ext uri="{BB962C8B-B14F-4D97-AF65-F5344CB8AC3E}">
        <p14:creationId xmlns:p14="http://schemas.microsoft.com/office/powerpoint/2010/main" val="178107993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9BCB4-BA15-4339-80C9-376930B9F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 y="2652327"/>
            <a:ext cx="14271882" cy="5208973"/>
          </a:xfrm>
          <a:prstGeom prst="rect">
            <a:avLst/>
          </a:prstGeom>
        </p:spPr>
      </p:pic>
      <p:sp>
        <p:nvSpPr>
          <p:cNvPr id="5" name="TextBox 4">
            <a:extLst>
              <a:ext uri="{FF2B5EF4-FFF2-40B4-BE49-F238E27FC236}">
                <a16:creationId xmlns:a16="http://schemas.microsoft.com/office/drawing/2014/main" id="{05A98B46-8F3B-439B-806A-2A0C993B3547}"/>
              </a:ext>
            </a:extLst>
          </p:cNvPr>
          <p:cNvSpPr txBox="1"/>
          <p:nvPr/>
        </p:nvSpPr>
        <p:spPr>
          <a:xfrm>
            <a:off x="4000500" y="898227"/>
            <a:ext cx="82550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4000" b="1" i="0" u="none" strike="noStrike" cap="all" spc="0" normalizeH="0" baseline="0" dirty="0">
                <a:ln>
                  <a:noFill/>
                </a:ln>
                <a:solidFill>
                  <a:srgbClr val="8DC63F"/>
                </a:solidFill>
                <a:effectLst/>
                <a:uFillTx/>
                <a:latin typeface="+mn-lt"/>
                <a:ea typeface="+mn-ea"/>
                <a:cs typeface="+mn-cs"/>
                <a:sym typeface="Helvetica"/>
              </a:rPr>
              <a:t>http://ELECTRIC.SMILLER.ORG</a:t>
            </a:r>
          </a:p>
        </p:txBody>
      </p:sp>
    </p:spTree>
    <p:extLst>
      <p:ext uri="{BB962C8B-B14F-4D97-AF65-F5344CB8AC3E}">
        <p14:creationId xmlns:p14="http://schemas.microsoft.com/office/powerpoint/2010/main" val="357211174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B8ABA-630F-45F2-A22F-951F97F91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031" y="0"/>
            <a:ext cx="10997938" cy="9144000"/>
          </a:xfrm>
          <a:prstGeom prst="rect">
            <a:avLst/>
          </a:prstGeom>
        </p:spPr>
      </p:pic>
      <p:pic>
        <p:nvPicPr>
          <p:cNvPr id="7" name="Picture 6">
            <a:extLst>
              <a:ext uri="{FF2B5EF4-FFF2-40B4-BE49-F238E27FC236}">
                <a16:creationId xmlns:a16="http://schemas.microsoft.com/office/drawing/2014/main" id="{05E99190-32E0-475F-83A1-FDA9A7DA7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65" y="1054100"/>
            <a:ext cx="15090335" cy="1854200"/>
          </a:xfrm>
          <a:prstGeom prst="rect">
            <a:avLst/>
          </a:prstGeom>
        </p:spPr>
      </p:pic>
      <p:sp>
        <p:nvSpPr>
          <p:cNvPr id="5" name="TextBox 4">
            <a:extLst>
              <a:ext uri="{FF2B5EF4-FFF2-40B4-BE49-F238E27FC236}">
                <a16:creationId xmlns:a16="http://schemas.microsoft.com/office/drawing/2014/main" id="{05A98B46-8F3B-439B-806A-2A0C993B3547}"/>
              </a:ext>
            </a:extLst>
          </p:cNvPr>
          <p:cNvSpPr txBox="1"/>
          <p:nvPr/>
        </p:nvSpPr>
        <p:spPr>
          <a:xfrm>
            <a:off x="4926232" y="260311"/>
            <a:ext cx="591820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2800" b="1" i="0" u="none" strike="noStrike" cap="all" spc="0" normalizeH="0" baseline="0" dirty="0">
                <a:ln>
                  <a:noFill/>
                </a:ln>
                <a:solidFill>
                  <a:srgbClr val="8DC63F"/>
                </a:solidFill>
                <a:effectLst/>
                <a:uFillTx/>
                <a:latin typeface="+mn-lt"/>
                <a:ea typeface="+mn-ea"/>
                <a:cs typeface="+mn-cs"/>
                <a:sym typeface="Helvetica"/>
              </a:rPr>
              <a:t>http://ELECTRIC.SMILLER.ORG</a:t>
            </a:r>
          </a:p>
        </p:txBody>
      </p:sp>
      <p:sp>
        <p:nvSpPr>
          <p:cNvPr id="8" name="Rectangle 7">
            <a:extLst>
              <a:ext uri="{FF2B5EF4-FFF2-40B4-BE49-F238E27FC236}">
                <a16:creationId xmlns:a16="http://schemas.microsoft.com/office/drawing/2014/main" id="{49342CAF-33ED-4BFB-9AF9-1F1C78F79135}"/>
              </a:ext>
            </a:extLst>
          </p:cNvPr>
          <p:cNvSpPr/>
          <p:nvPr/>
        </p:nvSpPr>
        <p:spPr>
          <a:xfrm>
            <a:off x="10071100" y="4737100"/>
            <a:ext cx="1549400" cy="254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9" name="Explosion: 8 Points 8">
            <a:extLst>
              <a:ext uri="{FF2B5EF4-FFF2-40B4-BE49-F238E27FC236}">
                <a16:creationId xmlns:a16="http://schemas.microsoft.com/office/drawing/2014/main" id="{AE27542F-0C98-444E-AFBE-80A15659A62B}"/>
              </a:ext>
            </a:extLst>
          </p:cNvPr>
          <p:cNvSpPr/>
          <p:nvPr/>
        </p:nvSpPr>
        <p:spPr>
          <a:xfrm>
            <a:off x="9479280" y="4737100"/>
            <a:ext cx="3512820" cy="1854200"/>
          </a:xfrm>
          <a:prstGeom prst="irregularSeal1">
            <a:avLst/>
          </a:prstGeom>
          <a:noFill/>
          <a:ln w="12700" cap="flat">
            <a:noFill/>
            <a:miter lim="400000"/>
          </a:ln>
          <a:effectLst>
            <a:glow rad="228600">
              <a:schemeClr val="accent3">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40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cxnSp>
        <p:nvCxnSpPr>
          <p:cNvPr id="16" name="Straight Arrow Connector 15">
            <a:extLst>
              <a:ext uri="{FF2B5EF4-FFF2-40B4-BE49-F238E27FC236}">
                <a16:creationId xmlns:a16="http://schemas.microsoft.com/office/drawing/2014/main" id="{C88BC554-9FF4-494C-A0D8-4CD99D34BEA1}"/>
              </a:ext>
            </a:extLst>
          </p:cNvPr>
          <p:cNvCxnSpPr/>
          <p:nvPr/>
        </p:nvCxnSpPr>
        <p:spPr>
          <a:xfrm flipH="1" flipV="1">
            <a:off x="11417300" y="4876800"/>
            <a:ext cx="3009900" cy="279400"/>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57ABE6D3-AE95-45C9-97A1-A534DC774B74}"/>
              </a:ext>
            </a:extLst>
          </p:cNvPr>
          <p:cNvCxnSpPr/>
          <p:nvPr/>
        </p:nvCxnSpPr>
        <p:spPr>
          <a:xfrm>
            <a:off x="10210800" y="5148580"/>
            <a:ext cx="1206500" cy="0"/>
          </a:xfrm>
          <a:prstGeom prst="line">
            <a:avLst/>
          </a:prstGeom>
          <a:ln/>
          <a:effectLst>
            <a:glow rad="2286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7919126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gn&#10;&#10;Description automatically generated">
            <a:extLst>
              <a:ext uri="{FF2B5EF4-FFF2-40B4-BE49-F238E27FC236}">
                <a16:creationId xmlns:a16="http://schemas.microsoft.com/office/drawing/2014/main" id="{F0854720-AD8F-404C-AC75-815C8F0A1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342CAF-33ED-4BFB-9AF9-1F1C78F79135}"/>
              </a:ext>
            </a:extLst>
          </p:cNvPr>
          <p:cNvSpPr/>
          <p:nvPr/>
        </p:nvSpPr>
        <p:spPr>
          <a:xfrm>
            <a:off x="10071100" y="4737100"/>
            <a:ext cx="1549400" cy="254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9" name="Explosion: 8 Points 8">
            <a:extLst>
              <a:ext uri="{FF2B5EF4-FFF2-40B4-BE49-F238E27FC236}">
                <a16:creationId xmlns:a16="http://schemas.microsoft.com/office/drawing/2014/main" id="{AE27542F-0C98-444E-AFBE-80A15659A62B}"/>
              </a:ext>
            </a:extLst>
          </p:cNvPr>
          <p:cNvSpPr/>
          <p:nvPr/>
        </p:nvSpPr>
        <p:spPr>
          <a:xfrm>
            <a:off x="10731500" y="4737100"/>
            <a:ext cx="2260600" cy="914400"/>
          </a:xfrm>
          <a:prstGeom prst="irregularSeal1">
            <a:avLst/>
          </a:prstGeom>
          <a:noFill/>
          <a:ln w="12700" cap="flat">
            <a:noFill/>
            <a:miter lim="400000"/>
          </a:ln>
          <a:effectLst>
            <a:glow rad="228600">
              <a:schemeClr val="accent3">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pic>
        <p:nvPicPr>
          <p:cNvPr id="3" name="Picture 2">
            <a:extLst>
              <a:ext uri="{FF2B5EF4-FFF2-40B4-BE49-F238E27FC236}">
                <a16:creationId xmlns:a16="http://schemas.microsoft.com/office/drawing/2014/main" id="{C81237B6-410B-4F3F-A7E9-6CD520E5D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016" y="0"/>
            <a:ext cx="6845968" cy="9144000"/>
          </a:xfrm>
          <a:prstGeom prst="rect">
            <a:avLst/>
          </a:prstGeom>
        </p:spPr>
      </p:pic>
    </p:spTree>
    <p:extLst>
      <p:ext uri="{BB962C8B-B14F-4D97-AF65-F5344CB8AC3E}">
        <p14:creationId xmlns:p14="http://schemas.microsoft.com/office/powerpoint/2010/main" val="396612243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342CAF-33ED-4BFB-9AF9-1F1C78F79135}"/>
              </a:ext>
            </a:extLst>
          </p:cNvPr>
          <p:cNvSpPr/>
          <p:nvPr/>
        </p:nvSpPr>
        <p:spPr>
          <a:xfrm>
            <a:off x="10071100" y="4737100"/>
            <a:ext cx="1549400" cy="254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9" name="Explosion: 8 Points 8">
            <a:extLst>
              <a:ext uri="{FF2B5EF4-FFF2-40B4-BE49-F238E27FC236}">
                <a16:creationId xmlns:a16="http://schemas.microsoft.com/office/drawing/2014/main" id="{AE27542F-0C98-444E-AFBE-80A15659A62B}"/>
              </a:ext>
            </a:extLst>
          </p:cNvPr>
          <p:cNvSpPr/>
          <p:nvPr/>
        </p:nvSpPr>
        <p:spPr>
          <a:xfrm>
            <a:off x="10731500" y="4737100"/>
            <a:ext cx="2260600" cy="914400"/>
          </a:xfrm>
          <a:prstGeom prst="irregularSeal1">
            <a:avLst/>
          </a:prstGeom>
          <a:noFill/>
          <a:ln w="12700" cap="flat">
            <a:noFill/>
            <a:miter lim="400000"/>
          </a:ln>
          <a:effectLst>
            <a:glow rad="228600">
              <a:schemeClr val="accent3">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pic>
        <p:nvPicPr>
          <p:cNvPr id="3" name="Picture 2">
            <a:extLst>
              <a:ext uri="{FF2B5EF4-FFF2-40B4-BE49-F238E27FC236}">
                <a16:creationId xmlns:a16="http://schemas.microsoft.com/office/drawing/2014/main" id="{57260A1E-C330-4385-BA40-B076F5832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387" y="0"/>
            <a:ext cx="7051225" cy="9144000"/>
          </a:xfrm>
          <a:prstGeom prst="rect">
            <a:avLst/>
          </a:prstGeom>
        </p:spPr>
      </p:pic>
    </p:spTree>
    <p:extLst>
      <p:ext uri="{BB962C8B-B14F-4D97-AF65-F5344CB8AC3E}">
        <p14:creationId xmlns:p14="http://schemas.microsoft.com/office/powerpoint/2010/main" val="182820502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342CAF-33ED-4BFB-9AF9-1F1C78F79135}"/>
              </a:ext>
            </a:extLst>
          </p:cNvPr>
          <p:cNvSpPr/>
          <p:nvPr/>
        </p:nvSpPr>
        <p:spPr>
          <a:xfrm>
            <a:off x="10071100" y="4737100"/>
            <a:ext cx="1549400" cy="254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9" name="Explosion: 8 Points 8">
            <a:extLst>
              <a:ext uri="{FF2B5EF4-FFF2-40B4-BE49-F238E27FC236}">
                <a16:creationId xmlns:a16="http://schemas.microsoft.com/office/drawing/2014/main" id="{AE27542F-0C98-444E-AFBE-80A15659A62B}"/>
              </a:ext>
            </a:extLst>
          </p:cNvPr>
          <p:cNvSpPr/>
          <p:nvPr/>
        </p:nvSpPr>
        <p:spPr>
          <a:xfrm>
            <a:off x="10731500" y="4737100"/>
            <a:ext cx="2260600" cy="914400"/>
          </a:xfrm>
          <a:prstGeom prst="irregularSeal1">
            <a:avLst/>
          </a:prstGeom>
          <a:noFill/>
          <a:ln w="12700" cap="flat">
            <a:noFill/>
            <a:miter lim="400000"/>
          </a:ln>
          <a:effectLst>
            <a:glow rad="228600">
              <a:schemeClr val="accent3">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pic>
        <p:nvPicPr>
          <p:cNvPr id="3" name="Picture 2">
            <a:extLst>
              <a:ext uri="{FF2B5EF4-FFF2-40B4-BE49-F238E27FC236}">
                <a16:creationId xmlns:a16="http://schemas.microsoft.com/office/drawing/2014/main" id="{7A34100C-332A-433D-9BB0-8CF87369B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550" y="203200"/>
            <a:ext cx="7708900" cy="8737600"/>
          </a:xfrm>
          <a:prstGeom prst="rect">
            <a:avLst/>
          </a:prstGeom>
        </p:spPr>
      </p:pic>
    </p:spTree>
    <p:extLst>
      <p:ext uri="{BB962C8B-B14F-4D97-AF65-F5344CB8AC3E}">
        <p14:creationId xmlns:p14="http://schemas.microsoft.com/office/powerpoint/2010/main" val="374266048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342CAF-33ED-4BFB-9AF9-1F1C78F79135}"/>
              </a:ext>
            </a:extLst>
          </p:cNvPr>
          <p:cNvSpPr/>
          <p:nvPr/>
        </p:nvSpPr>
        <p:spPr>
          <a:xfrm>
            <a:off x="10071100" y="4737100"/>
            <a:ext cx="1549400" cy="254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9" name="Explosion: 8 Points 8">
            <a:extLst>
              <a:ext uri="{FF2B5EF4-FFF2-40B4-BE49-F238E27FC236}">
                <a16:creationId xmlns:a16="http://schemas.microsoft.com/office/drawing/2014/main" id="{AE27542F-0C98-444E-AFBE-80A15659A62B}"/>
              </a:ext>
            </a:extLst>
          </p:cNvPr>
          <p:cNvSpPr/>
          <p:nvPr/>
        </p:nvSpPr>
        <p:spPr>
          <a:xfrm>
            <a:off x="10731500" y="4737100"/>
            <a:ext cx="2260600" cy="914400"/>
          </a:xfrm>
          <a:prstGeom prst="irregularSeal1">
            <a:avLst/>
          </a:prstGeom>
          <a:noFill/>
          <a:ln w="12700" cap="flat">
            <a:noFill/>
            <a:miter lim="400000"/>
          </a:ln>
          <a:effectLst>
            <a:glow rad="228600">
              <a:schemeClr val="accent3">
                <a:satMod val="175000"/>
                <a:alpha val="40000"/>
              </a:scheme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pic>
        <p:nvPicPr>
          <p:cNvPr id="3" name="Picture 2">
            <a:extLst>
              <a:ext uri="{FF2B5EF4-FFF2-40B4-BE49-F238E27FC236}">
                <a16:creationId xmlns:a16="http://schemas.microsoft.com/office/drawing/2014/main" id="{9B1523D9-81B8-4E6E-BDE9-495471C7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291" y="0"/>
            <a:ext cx="6019417" cy="9144000"/>
          </a:xfrm>
          <a:prstGeom prst="rect">
            <a:avLst/>
          </a:prstGeom>
        </p:spPr>
      </p:pic>
    </p:spTree>
    <p:extLst>
      <p:ext uri="{BB962C8B-B14F-4D97-AF65-F5344CB8AC3E}">
        <p14:creationId xmlns:p14="http://schemas.microsoft.com/office/powerpoint/2010/main" val="19307034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7423ED-3E61-43D8-A42A-3CFB987CE7FB}"/>
              </a:ext>
            </a:extLst>
          </p:cNvPr>
          <p:cNvSpPr txBox="1"/>
          <p:nvPr/>
        </p:nvSpPr>
        <p:spPr>
          <a:xfrm>
            <a:off x="1575037" y="2586181"/>
            <a:ext cx="13420661" cy="3046988"/>
          </a:xfrm>
          <a:prstGeom prst="rect">
            <a:avLst/>
          </a:prstGeom>
          <a:noFill/>
        </p:spPr>
        <p:txBody>
          <a:bodyPr wrap="none" rtlCol="0">
            <a:spAutoFit/>
          </a:bodyPr>
          <a:lstStyle/>
          <a:p>
            <a:pPr algn="ctr"/>
            <a:r>
              <a:rPr lang="en-US" sz="4800" dirty="0"/>
              <a:t>USE YOUR CHAT BOX</a:t>
            </a:r>
          </a:p>
          <a:p>
            <a:pPr algn="ctr"/>
            <a:r>
              <a:rPr lang="en-US" sz="4800" dirty="0"/>
              <a:t>WHAT ONE GREATEST THING YOU CAN DO </a:t>
            </a:r>
          </a:p>
          <a:p>
            <a:pPr algn="ctr"/>
            <a:r>
              <a:rPr lang="en-US" sz="4800" dirty="0"/>
              <a:t>(NOT DOING PRESENTLY)</a:t>
            </a:r>
          </a:p>
          <a:p>
            <a:pPr algn="ctr"/>
            <a:r>
              <a:rPr lang="en-US" sz="4800" dirty="0"/>
              <a:t>TO LOWER YOUR GREEN HOUSE GASES</a:t>
            </a:r>
          </a:p>
        </p:txBody>
      </p:sp>
      <p:sp>
        <p:nvSpPr>
          <p:cNvPr id="3" name="TextBox 2">
            <a:extLst>
              <a:ext uri="{FF2B5EF4-FFF2-40B4-BE49-F238E27FC236}">
                <a16:creationId xmlns:a16="http://schemas.microsoft.com/office/drawing/2014/main" id="{376095F7-4B63-49FA-9688-C56288610800}"/>
              </a:ext>
            </a:extLst>
          </p:cNvPr>
          <p:cNvSpPr txBox="1"/>
          <p:nvPr/>
        </p:nvSpPr>
        <p:spPr>
          <a:xfrm>
            <a:off x="2205345" y="2586181"/>
            <a:ext cx="11179664" cy="3785652"/>
          </a:xfrm>
          <a:prstGeom prst="rect">
            <a:avLst/>
          </a:prstGeom>
          <a:noFill/>
        </p:spPr>
        <p:txBody>
          <a:bodyPr wrap="none" rtlCol="0">
            <a:spAutoFit/>
          </a:bodyPr>
          <a:lstStyle/>
          <a:p>
            <a:pPr algn="ctr"/>
            <a:r>
              <a:rPr lang="en-US" sz="4000" dirty="0">
                <a:solidFill>
                  <a:schemeClr val="tx2">
                    <a:lumMod val="10000"/>
                  </a:schemeClr>
                </a:solidFill>
              </a:rPr>
              <a:t>NAME ONE GREATEST THING YOU CAN DO </a:t>
            </a:r>
          </a:p>
          <a:p>
            <a:pPr algn="ctr"/>
            <a:r>
              <a:rPr lang="en-US" sz="4000" dirty="0">
                <a:solidFill>
                  <a:schemeClr val="tx2">
                    <a:lumMod val="10000"/>
                  </a:schemeClr>
                </a:solidFill>
              </a:rPr>
              <a:t>(NOT DOING PRESENTLY)</a:t>
            </a:r>
          </a:p>
          <a:p>
            <a:pPr algn="ctr"/>
            <a:r>
              <a:rPr lang="en-US" sz="4000" dirty="0">
                <a:solidFill>
                  <a:schemeClr val="tx2">
                    <a:lumMod val="10000"/>
                  </a:schemeClr>
                </a:solidFill>
              </a:rPr>
              <a:t>TO LOWER YOUR GREEN HOUSE GASES</a:t>
            </a:r>
          </a:p>
          <a:p>
            <a:pPr algn="ctr"/>
            <a:endParaRPr lang="en-US" sz="4000" dirty="0">
              <a:solidFill>
                <a:schemeClr val="tx2">
                  <a:lumMod val="10000"/>
                </a:schemeClr>
              </a:solidFill>
            </a:endParaRPr>
          </a:p>
          <a:p>
            <a:pPr algn="ctr"/>
            <a:r>
              <a:rPr lang="en-US" sz="4000" dirty="0">
                <a:solidFill>
                  <a:schemeClr val="tx2">
                    <a:lumMod val="10000"/>
                  </a:schemeClr>
                </a:solidFill>
              </a:rPr>
              <a:t>RECORD IN CHAT BOX</a:t>
            </a:r>
          </a:p>
          <a:p>
            <a:pPr algn="ctr"/>
            <a:endParaRPr lang="en-US" sz="4000" dirty="0">
              <a:solidFill>
                <a:schemeClr val="tx2">
                  <a:lumMod val="10000"/>
                </a:schemeClr>
              </a:solidFill>
            </a:endParaRPr>
          </a:p>
        </p:txBody>
      </p:sp>
    </p:spTree>
    <p:extLst>
      <p:ext uri="{BB962C8B-B14F-4D97-AF65-F5344CB8AC3E}">
        <p14:creationId xmlns:p14="http://schemas.microsoft.com/office/powerpoint/2010/main" val="4248738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osing1">
            <a:hlinkClick r:id="" action="ppaction://media"/>
            <a:extLst>
              <a:ext uri="{FF2B5EF4-FFF2-40B4-BE49-F238E27FC236}">
                <a16:creationId xmlns:a16="http://schemas.microsoft.com/office/drawing/2014/main" id="{3470669F-7036-4CF4-8B52-4B1A0A3888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osing2">
            <a:hlinkClick r:id="" action="ppaction://media"/>
            <a:extLst>
              <a:ext uri="{FF2B5EF4-FFF2-40B4-BE49-F238E27FC236}">
                <a16:creationId xmlns:a16="http://schemas.microsoft.com/office/drawing/2014/main" id="{50CFD954-5A30-4CF0-8756-DF00E1A243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2019_TruthInTen_Keynote_USEnglish_Locked.058.jpeg" descr="2019_TruthInTen_Keynote_USEnglish_Locked.058.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DE6454-5397-4AB4-B42E-D3275F198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256000" cy="9151726"/>
          </a:xfrm>
          <a:prstGeom prst="rect">
            <a:avLst/>
          </a:prstGeom>
        </p:spPr>
      </p:pic>
    </p:spTree>
    <p:extLst>
      <p:ext uri="{BB962C8B-B14F-4D97-AF65-F5344CB8AC3E}">
        <p14:creationId xmlns:p14="http://schemas.microsoft.com/office/powerpoint/2010/main" val="2395856268"/>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7423ED-3E61-43D8-A42A-3CFB987CE7FB}"/>
              </a:ext>
            </a:extLst>
          </p:cNvPr>
          <p:cNvSpPr txBox="1"/>
          <p:nvPr/>
        </p:nvSpPr>
        <p:spPr>
          <a:xfrm>
            <a:off x="1575037" y="2586181"/>
            <a:ext cx="13420661" cy="3046988"/>
          </a:xfrm>
          <a:prstGeom prst="rect">
            <a:avLst/>
          </a:prstGeom>
          <a:noFill/>
        </p:spPr>
        <p:txBody>
          <a:bodyPr wrap="none" rtlCol="0">
            <a:spAutoFit/>
          </a:bodyPr>
          <a:lstStyle/>
          <a:p>
            <a:pPr algn="ctr"/>
            <a:r>
              <a:rPr lang="en-US" sz="4800" dirty="0"/>
              <a:t>USE YOUR CHAT BOX</a:t>
            </a:r>
          </a:p>
          <a:p>
            <a:pPr algn="ctr"/>
            <a:r>
              <a:rPr lang="en-US" sz="4800" dirty="0"/>
              <a:t>WHAT ONE GREATEST THING YOU CAN DO </a:t>
            </a:r>
          </a:p>
          <a:p>
            <a:pPr algn="ctr"/>
            <a:r>
              <a:rPr lang="en-US" sz="4800" dirty="0"/>
              <a:t>(NOT DOING PRESENTLY)</a:t>
            </a:r>
          </a:p>
          <a:p>
            <a:pPr algn="ctr"/>
            <a:r>
              <a:rPr lang="en-US" sz="4800" dirty="0"/>
              <a:t>TO LOWER YOUR GREEN HOUSE GASES</a:t>
            </a:r>
          </a:p>
        </p:txBody>
      </p:sp>
      <p:sp>
        <p:nvSpPr>
          <p:cNvPr id="3" name="TextBox 2">
            <a:extLst>
              <a:ext uri="{FF2B5EF4-FFF2-40B4-BE49-F238E27FC236}">
                <a16:creationId xmlns:a16="http://schemas.microsoft.com/office/drawing/2014/main" id="{376095F7-4B63-49FA-9688-C56288610800}"/>
              </a:ext>
            </a:extLst>
          </p:cNvPr>
          <p:cNvSpPr txBox="1"/>
          <p:nvPr/>
        </p:nvSpPr>
        <p:spPr>
          <a:xfrm>
            <a:off x="1228099" y="2586181"/>
            <a:ext cx="13568137" cy="3785652"/>
          </a:xfrm>
          <a:prstGeom prst="rect">
            <a:avLst/>
          </a:prstGeom>
          <a:noFill/>
        </p:spPr>
        <p:txBody>
          <a:bodyPr wrap="none" rtlCol="0">
            <a:spAutoFit/>
          </a:bodyPr>
          <a:lstStyle/>
          <a:p>
            <a:pPr algn="ctr"/>
            <a:r>
              <a:rPr lang="en-US" sz="4000" dirty="0">
                <a:solidFill>
                  <a:schemeClr val="tx2">
                    <a:lumMod val="10000"/>
                  </a:schemeClr>
                </a:solidFill>
              </a:rPr>
              <a:t>WHAT TOPICS WOULD YOU LIKE TO SEE DISCUSSED</a:t>
            </a:r>
          </a:p>
          <a:p>
            <a:pPr algn="ctr"/>
            <a:r>
              <a:rPr lang="en-US" sz="4000" dirty="0">
                <a:solidFill>
                  <a:schemeClr val="tx2">
                    <a:lumMod val="10000"/>
                  </a:schemeClr>
                </a:solidFill>
              </a:rPr>
              <a:t> IN DETAIL AT A LATER DIALOG??</a:t>
            </a:r>
          </a:p>
          <a:p>
            <a:pPr algn="ctr"/>
            <a:endParaRPr lang="en-US" sz="4000" dirty="0">
              <a:solidFill>
                <a:schemeClr val="tx2">
                  <a:lumMod val="10000"/>
                </a:schemeClr>
              </a:solidFill>
            </a:endParaRPr>
          </a:p>
          <a:p>
            <a:pPr algn="ctr"/>
            <a:r>
              <a:rPr lang="en-US" sz="4000" dirty="0">
                <a:solidFill>
                  <a:schemeClr val="tx2">
                    <a:lumMod val="10000"/>
                  </a:schemeClr>
                </a:solidFill>
              </a:rPr>
              <a:t>RECORD IN YOUR CHAT BOX</a:t>
            </a:r>
          </a:p>
          <a:p>
            <a:pPr algn="ctr"/>
            <a:endParaRPr lang="en-US" sz="4000" dirty="0">
              <a:solidFill>
                <a:schemeClr val="tx2">
                  <a:lumMod val="10000"/>
                </a:schemeClr>
              </a:solidFill>
            </a:endParaRPr>
          </a:p>
          <a:p>
            <a:pPr algn="ctr"/>
            <a:r>
              <a:rPr lang="en-US" sz="4000" dirty="0">
                <a:solidFill>
                  <a:schemeClr val="tx2">
                    <a:lumMod val="10000"/>
                  </a:schemeClr>
                </a:solidFill>
              </a:rPr>
              <a:t>QUESTIONS?</a:t>
            </a:r>
          </a:p>
        </p:txBody>
      </p:sp>
    </p:spTree>
    <p:extLst>
      <p:ext uri="{BB962C8B-B14F-4D97-AF65-F5344CB8AC3E}">
        <p14:creationId xmlns:p14="http://schemas.microsoft.com/office/powerpoint/2010/main" val="639934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eenhouse effect">
            <a:hlinkClick r:id="" action="ppaction://media"/>
            <a:extLst>
              <a:ext uri="{FF2B5EF4-FFF2-40B4-BE49-F238E27FC236}">
                <a16:creationId xmlns:a16="http://schemas.microsoft.com/office/drawing/2014/main" id="{2FC14BD4-D03A-432D-A434-37F355A9D2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HG sources">
            <a:hlinkClick r:id="" action="ppaction://media"/>
            <a:extLst>
              <a:ext uri="{FF2B5EF4-FFF2-40B4-BE49-F238E27FC236}">
                <a16:creationId xmlns:a16="http://schemas.microsoft.com/office/drawing/2014/main" id="{F81481EC-FB24-4FE6-891B-AA67439D1B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bon">
            <a:hlinkClick r:id="" action="ppaction://media"/>
            <a:extLst>
              <a:ext uri="{FF2B5EF4-FFF2-40B4-BE49-F238E27FC236}">
                <a16:creationId xmlns:a16="http://schemas.microsoft.com/office/drawing/2014/main" id="{25FB99DC-A011-4241-A228-46747A5FA9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9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120468</TotalTime>
  <Words>5458</Words>
  <Application>Microsoft Office PowerPoint</Application>
  <PresentationFormat>Custom</PresentationFormat>
  <Paragraphs>448</Paragraphs>
  <Slides>69</Slides>
  <Notes>65</Notes>
  <HiddenSlides>0</HiddenSlides>
  <MMClips>23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69</vt:i4>
      </vt:variant>
    </vt:vector>
  </HeadingPairs>
  <TitlesOfParts>
    <vt:vector size="78" baseType="lpstr">
      <vt:lpstr>Arial</vt:lpstr>
      <vt:lpstr>Courier New</vt:lpstr>
      <vt:lpstr>Gill Sans</vt:lpstr>
      <vt:lpstr>Helvetica</vt:lpstr>
      <vt:lpstr>Helvetica Light</vt:lpstr>
      <vt:lpstr>4_White</vt:lpstr>
      <vt:lpstr>5_White</vt:lpstr>
      <vt:lpstr>9_White</vt:lpstr>
      <vt:lpstr>11_White</vt:lpstr>
      <vt:lpstr> </vt:lpstr>
      <vt:lpstr>PowerPoint Presentation</vt:lpstr>
      <vt:lpstr>WHY WE WANT TO SAVE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Jersey’s Clean Energy Initiatives</vt:lpstr>
      <vt:lpstr>NJ Joins RGGI 1/1/2020  RGGI Results To Date: -Carbon Emissions down 46% -Electricity prices down 5.7%  (US rates up 7.6%) -State economies grew faster than all other US states -$3.2B revenue from carbon permit auction system   </vt:lpstr>
      <vt:lpstr>NJ has goal of 7,500 MW from offshore wind by 2035</vt:lpstr>
      <vt:lpstr>NJ Top 7 Solar States: 123,000 Solar Panel installs</vt:lpstr>
      <vt:lpstr>Solar at Six Flags Great Adventure</vt:lpstr>
      <vt:lpstr>Six Flags Solar Canopy over Parking</vt:lpstr>
      <vt:lpstr>PowerPoint Presentation</vt:lpstr>
      <vt:lpstr>PowerPoint Presentation</vt:lpstr>
      <vt:lpstr>PROJECTED SEA LEVEL RISE-2050</vt:lpstr>
      <vt:lpstr>PROJECTED SEA LEVEL RISE-2100</vt:lpstr>
      <vt:lpstr>                   Middletown 2020 Energy Plan Goals                   </vt:lpstr>
      <vt:lpstr>PowerPoint Presentation</vt:lpstr>
      <vt:lpstr>                   Renewable Community Choice                    Electric Aggregation</vt:lpstr>
      <vt:lpstr>                Renewable Community Electric Aggregation                 How It Works for Residents</vt:lpstr>
      <vt:lpstr>                 Renewable Community Electric Aggregation                   Towns That Have Contracted Jun2019-June2020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patlaptop miller</dc:creator>
  <cp:lastModifiedBy>Steve Miller</cp:lastModifiedBy>
  <cp:revision>786</cp:revision>
  <cp:lastPrinted>2020-05-19T20:34:50Z</cp:lastPrinted>
  <dcterms:modified xsi:type="dcterms:W3CDTF">2020-05-29T02:25:47Z</dcterms:modified>
</cp:coreProperties>
</file>